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6.svg" ContentType="image/svg+xml"/>
  <Override PartName="/ppt/media/image20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3"/>
    <p:sldId id="263" r:id="rId4"/>
    <p:sldId id="326" r:id="rId5"/>
    <p:sldId id="333" r:id="rId6"/>
    <p:sldId id="327" r:id="rId7"/>
    <p:sldId id="358" r:id="rId8"/>
    <p:sldId id="357" r:id="rId9"/>
    <p:sldId id="359" r:id="rId10"/>
    <p:sldId id="360" r:id="rId11"/>
    <p:sldId id="374" r:id="rId12"/>
    <p:sldId id="375" r:id="rId13"/>
    <p:sldId id="414" r:id="rId14"/>
    <p:sldId id="361" r:id="rId15"/>
    <p:sldId id="377" r:id="rId16"/>
    <p:sldId id="385" r:id="rId17"/>
    <p:sldId id="380" r:id="rId18"/>
    <p:sldId id="406" r:id="rId19"/>
    <p:sldId id="405" r:id="rId20"/>
    <p:sldId id="407" r:id="rId21"/>
    <p:sldId id="395" r:id="rId22"/>
    <p:sldId id="387" r:id="rId23"/>
    <p:sldId id="411" r:id="rId24"/>
    <p:sldId id="409" r:id="rId25"/>
  </p:sldIdLst>
  <p:sldSz cx="12192000" cy="6858000"/>
  <p:notesSz cx="6858000" cy="9144000"/>
  <p:embeddedFontLst>
    <p:embeddedFont>
      <p:font typeface="黑体" panose="02010609060101010101" charset="-122"/>
      <p:regular r:id="rId31"/>
    </p:embeddedFont>
    <p:embeddedFont>
      <p:font typeface="微软雅黑" panose="020B0503020204020204" charset="-122"/>
      <p:regular r:id="rId32"/>
      <p:bold r:id="rId33"/>
    </p:embeddedFont>
    <p:embeddedFont>
      <p:font typeface="Calibri" panose="020F0502020204030204" charset="0"/>
      <p:regular r:id="rId34"/>
      <p:bold r:id="rId35"/>
      <p:italic r:id="rId36"/>
      <p:boldItalic r:id="rId37"/>
    </p:embeddedFont>
    <p:embeddedFont>
      <p:font typeface="汉仪晴空体简" panose="00020600040101010101" charset="-122"/>
      <p:regular r:id="rId38"/>
    </p:embeddedFont>
    <p:embeddedFont>
      <p:font typeface="汉仪游园体W" panose="00020600040101010101" charset="-122"/>
      <p:regular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8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1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396" y="96"/>
      </p:cViewPr>
      <p:guideLst>
        <p:guide orient="horz" pos="2160"/>
        <p:guide pos="84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gs" Target="tags/tag47.xml"/><Relationship Id="rId4" Type="http://schemas.openxmlformats.org/officeDocument/2006/relationships/slide" Target="slides/slide2.xml"/><Relationship Id="rId39" Type="http://schemas.openxmlformats.org/officeDocument/2006/relationships/font" Target="fonts/font9.fntdata"/><Relationship Id="rId38" Type="http://schemas.openxmlformats.org/officeDocument/2006/relationships/font" Target="fonts/font8.fntdata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C46A-C423-49BE-9FD7-2948117C97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F803-0290-472D-B53C-1DF93C2F70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C46A-C423-49BE-9FD7-2948117C97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F803-0290-472D-B53C-1DF93C2F70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C46A-C423-49BE-9FD7-2948117C97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F803-0290-472D-B53C-1DF93C2F70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C46A-C423-49BE-9FD7-2948117C97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F803-0290-472D-B53C-1DF93C2F70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C46A-C423-49BE-9FD7-2948117C97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F803-0290-472D-B53C-1DF93C2F70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C46A-C423-49BE-9FD7-2948117C97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F803-0290-472D-B53C-1DF93C2F70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C46A-C423-49BE-9FD7-2948117C97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F803-0290-472D-B53C-1DF93C2F70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C46A-C423-49BE-9FD7-2948117C97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F803-0290-472D-B53C-1DF93C2F70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C46A-C423-49BE-9FD7-2948117C97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F803-0290-472D-B53C-1DF93C2F70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C46A-C423-49BE-9FD7-2948117C97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F803-0290-472D-B53C-1DF93C2F70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C46A-C423-49BE-9FD7-2948117C97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F803-0290-472D-B53C-1DF93C2F70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file:///D:\qq&#25991;&#20214;\712321467\Image\C2C\Image2\%7b75232B38-A165-1FB7-499C-2E1C792CACB5%7d.png" TargetMode="Externa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F3F4C46A-C423-49BE-9FD7-2948117C97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823DF803-0290-472D-B53C-1DF93C2F705C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13" r:link="rId1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5.xml"/><Relationship Id="rId2" Type="http://schemas.openxmlformats.org/officeDocument/2006/relationships/image" Target="../media/image10.png"/><Relationship Id="rId1" Type="http://schemas.openxmlformats.org/officeDocument/2006/relationships/tags" Target="../tags/tag14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image" Target="../media/image10.png"/><Relationship Id="rId1" Type="http://schemas.openxmlformats.org/officeDocument/2006/relationships/tags" Target="../tags/tag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tags" Target="../tags/tag19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1.xml"/><Relationship Id="rId2" Type="http://schemas.openxmlformats.org/officeDocument/2006/relationships/image" Target="../media/image11.png"/><Relationship Id="rId1" Type="http://schemas.openxmlformats.org/officeDocument/2006/relationships/tags" Target="../tags/tag20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3.xml"/><Relationship Id="rId2" Type="http://schemas.openxmlformats.org/officeDocument/2006/relationships/image" Target="../media/image11.png"/><Relationship Id="rId1" Type="http://schemas.openxmlformats.org/officeDocument/2006/relationships/tags" Target="../tags/tag2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image" Target="../media/image11.png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jpeg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jpeg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tags" Target="../tags/tag40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3" Type="http://schemas.openxmlformats.org/officeDocument/2006/relationships/image" Target="../media/image11.png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3" Type="http://schemas.openxmlformats.org/officeDocument/2006/relationships/image" Target="../media/image11.png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3" Type="http://schemas.openxmlformats.org/officeDocument/2006/relationships/image" Target="../media/image11.png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image" Target="../media/image6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3.xml"/><Relationship Id="rId3" Type="http://schemas.openxmlformats.org/officeDocument/2006/relationships/image" Target="../media/image10.png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3A72E6"/>
              </a:gs>
              <a:gs pos="49000">
                <a:srgbClr val="6FA8FE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/>
        </p:nvSpPr>
        <p:spPr>
          <a:xfrm>
            <a:off x="351486" y="580842"/>
            <a:ext cx="11487759" cy="6110288"/>
          </a:xfrm>
          <a:prstGeom prst="roundRect">
            <a:avLst>
              <a:gd name="adj" fmla="val 5943"/>
            </a:avLst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28575">
            <a:noFill/>
          </a:ln>
          <a:effectLst>
            <a:outerShdw blurRad="177800" sx="101000" sy="101000" algn="t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2000"/>
              </a:lnSpc>
            </a:pPr>
            <a:endParaRPr lang="zh-CN" altLang="en-US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940435" y="2710815"/>
            <a:ext cx="6539230" cy="965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rgbClr val="5297D4"/>
                    </a:gs>
                    <a:gs pos="100000">
                      <a:srgbClr val="275B89"/>
                    </a:gs>
                  </a:gsLst>
                  <a:lin ang="5400000" scaled="1"/>
                </a:gradFill>
                <a:effectLst>
                  <a:outerShdw blurRad="139700" dist="88900" dir="5400000" algn="t" rotWithShape="0">
                    <a:prstClr val="black">
                      <a:alpha val="20000"/>
                    </a:prst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sz="4400" b="1" err="1">
                <a:solidFill>
                  <a:srgbClr val="0071E1"/>
                </a:solidFill>
                <a:effectLst>
                  <a:reflection stA="23000" endPos="30000" dist="12700" dir="5400000" sy="-100000" algn="bl" rotWithShape="0"/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2024新高考</a:t>
            </a:r>
            <a:r>
              <a:rPr lang="zh-CN" sz="4400" b="1" err="1">
                <a:solidFill>
                  <a:srgbClr val="0071E1"/>
                </a:solidFill>
                <a:effectLst>
                  <a:reflection stA="23000" endPos="30000" dist="12700" dir="5400000" sy="-100000" algn="bl" rotWithShape="0"/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数学</a:t>
            </a:r>
            <a:r>
              <a:rPr lang="zh-CN" sz="4400" b="1" err="1">
                <a:solidFill>
                  <a:srgbClr val="0071E1"/>
                </a:solidFill>
                <a:effectLst>
                  <a:reflection stA="23000" endPos="30000" dist="12700" dir="5400000" sy="-100000" algn="bl" rotWithShape="0"/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Ⅱ卷</a:t>
            </a:r>
            <a:r>
              <a:rPr sz="4400" b="1" err="1">
                <a:solidFill>
                  <a:srgbClr val="0071E1"/>
                </a:solidFill>
                <a:effectLst>
                  <a:reflection stA="23000" endPos="30000" dist="12700" dir="5400000" sy="-100000" algn="bl" rotWithShape="0"/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评析</a:t>
            </a:r>
            <a:endParaRPr sz="4400" b="1" err="1">
              <a:solidFill>
                <a:srgbClr val="0071E1"/>
              </a:solidFill>
              <a:effectLst>
                <a:reflection stA="23000" endPos="30000" dist="12700" dir="5400000" sy="-100000" algn="bl" rotWithShape="0"/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20" name="任意多边形: 形状 19"/>
          <p:cNvSpPr/>
          <p:nvPr/>
        </p:nvSpPr>
        <p:spPr>
          <a:xfrm rot="3944526">
            <a:off x="5764185" y="2601170"/>
            <a:ext cx="4449781" cy="5790199"/>
          </a:xfrm>
          <a:custGeom>
            <a:avLst/>
            <a:gdLst>
              <a:gd name="connsiteX0" fmla="*/ 233799 w 4449781"/>
              <a:gd name="connsiteY0" fmla="*/ 1817065 h 5790199"/>
              <a:gd name="connsiteX1" fmla="*/ 2975114 w 4449781"/>
              <a:gd name="connsiteY1" fmla="*/ 0 h 5790199"/>
              <a:gd name="connsiteX2" fmla="*/ 4264948 w 4449781"/>
              <a:gd name="connsiteY2" fmla="*/ 293379 h 5790199"/>
              <a:gd name="connsiteX3" fmla="*/ 4449781 w 4449781"/>
              <a:gd name="connsiteY3" fmla="*/ 395215 h 5790199"/>
              <a:gd name="connsiteX4" fmla="*/ 2018622 w 4449781"/>
              <a:gd name="connsiteY4" fmla="*/ 5790199 h 5790199"/>
              <a:gd name="connsiteX5" fmla="*/ 1817065 w 4449781"/>
              <a:gd name="connsiteY5" fmla="*/ 5716428 h 5790199"/>
              <a:gd name="connsiteX6" fmla="*/ 0 w 4449781"/>
              <a:gd name="connsiteY6" fmla="*/ 2975114 h 5790199"/>
              <a:gd name="connsiteX7" fmla="*/ 233799 w 4449781"/>
              <a:gd name="connsiteY7" fmla="*/ 1817065 h 579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49781" h="5790199">
                <a:moveTo>
                  <a:pt x="233799" y="1817065"/>
                </a:moveTo>
                <a:cubicBezTo>
                  <a:pt x="685447" y="749252"/>
                  <a:pt x="1742781" y="0"/>
                  <a:pt x="2975114" y="0"/>
                </a:cubicBezTo>
                <a:cubicBezTo>
                  <a:pt x="3437238" y="1"/>
                  <a:pt x="3874754" y="105364"/>
                  <a:pt x="4264948" y="293379"/>
                </a:cubicBezTo>
                <a:lnTo>
                  <a:pt x="4449781" y="395215"/>
                </a:lnTo>
                <a:lnTo>
                  <a:pt x="2018622" y="5790199"/>
                </a:lnTo>
                <a:lnTo>
                  <a:pt x="1817065" y="5716428"/>
                </a:lnTo>
                <a:cubicBezTo>
                  <a:pt x="749252" y="5264782"/>
                  <a:pt x="0" y="4207446"/>
                  <a:pt x="0" y="2975114"/>
                </a:cubicBezTo>
                <a:cubicBezTo>
                  <a:pt x="0" y="2564337"/>
                  <a:pt x="83250" y="2173004"/>
                  <a:pt x="233799" y="1817065"/>
                </a:cubicBezTo>
                <a:close/>
              </a:path>
            </a:pathLst>
          </a:custGeom>
          <a:gradFill flip="none" rotWithShape="1">
            <a:gsLst>
              <a:gs pos="0">
                <a:srgbClr val="3A72E6">
                  <a:alpha val="16000"/>
                </a:srgbClr>
              </a:gs>
              <a:gs pos="86000">
                <a:srgbClr val="6FA8FE">
                  <a:alpha val="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0" y="4599390"/>
            <a:ext cx="1714490" cy="2235860"/>
          </a:xfrm>
          <a:custGeom>
            <a:avLst/>
            <a:gdLst>
              <a:gd name="connsiteX0" fmla="*/ 18037 w 1714490"/>
              <a:gd name="connsiteY0" fmla="*/ 0 h 2235860"/>
              <a:gd name="connsiteX1" fmla="*/ 1714490 w 1714490"/>
              <a:gd name="connsiteY1" fmla="*/ 1696453 h 2235860"/>
              <a:gd name="connsiteX2" fmla="*/ 1638221 w 1714490"/>
              <a:gd name="connsiteY2" fmla="*/ 2200926 h 2235860"/>
              <a:gd name="connsiteX3" fmla="*/ 1625435 w 1714490"/>
              <a:gd name="connsiteY3" fmla="*/ 2235860 h 2235860"/>
              <a:gd name="connsiteX4" fmla="*/ 0 w 1714490"/>
              <a:gd name="connsiteY4" fmla="*/ 2235860 h 2235860"/>
              <a:gd name="connsiteX5" fmla="*/ 0 w 1714490"/>
              <a:gd name="connsiteY5" fmla="*/ 684 h 223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4490" h="2235860">
                <a:moveTo>
                  <a:pt x="18037" y="0"/>
                </a:moveTo>
                <a:cubicBezTo>
                  <a:pt x="954962" y="0"/>
                  <a:pt x="1714490" y="759528"/>
                  <a:pt x="1714490" y="1696453"/>
                </a:cubicBezTo>
                <a:cubicBezTo>
                  <a:pt x="1714490" y="1872127"/>
                  <a:pt x="1687788" y="2041563"/>
                  <a:pt x="1638221" y="2200926"/>
                </a:cubicBezTo>
                <a:lnTo>
                  <a:pt x="1625435" y="2235860"/>
                </a:lnTo>
                <a:lnTo>
                  <a:pt x="0" y="2235860"/>
                </a:lnTo>
                <a:lnTo>
                  <a:pt x="0" y="684"/>
                </a:lnTo>
                <a:close/>
              </a:path>
            </a:pathLst>
          </a:custGeom>
          <a:gradFill flip="none" rotWithShape="1">
            <a:gsLst>
              <a:gs pos="0">
                <a:srgbClr val="3A72E6">
                  <a:alpha val="16000"/>
                </a:srgbClr>
              </a:gs>
              <a:gs pos="86000">
                <a:srgbClr val="6FA8FE">
                  <a:alpha val="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 rot="5729096">
            <a:off x="9393082" y="106390"/>
            <a:ext cx="3106854" cy="2787283"/>
          </a:xfrm>
          <a:custGeom>
            <a:avLst/>
            <a:gdLst>
              <a:gd name="connsiteX0" fmla="*/ 230709 w 3106854"/>
              <a:gd name="connsiteY0" fmla="*/ 2694215 h 2787283"/>
              <a:gd name="connsiteX1" fmla="*/ 0 w 3106854"/>
              <a:gd name="connsiteY1" fmla="*/ 291588 h 2787283"/>
              <a:gd name="connsiteX2" fmla="*/ 3036635 w 3106854"/>
              <a:gd name="connsiteY2" fmla="*/ 0 h 2787283"/>
              <a:gd name="connsiteX3" fmla="*/ 3061350 w 3106854"/>
              <a:gd name="connsiteY3" fmla="*/ 96120 h 2787283"/>
              <a:gd name="connsiteX4" fmla="*/ 3106854 w 3106854"/>
              <a:gd name="connsiteY4" fmla="*/ 547512 h 2787283"/>
              <a:gd name="connsiteX5" fmla="*/ 867083 w 3106854"/>
              <a:gd name="connsiteY5" fmla="*/ 2787283 h 2787283"/>
              <a:gd name="connsiteX6" fmla="*/ 415691 w 3106854"/>
              <a:gd name="connsiteY6" fmla="*/ 2741779 h 278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06854" h="2787283">
                <a:moveTo>
                  <a:pt x="230709" y="2694215"/>
                </a:moveTo>
                <a:lnTo>
                  <a:pt x="0" y="291588"/>
                </a:lnTo>
                <a:lnTo>
                  <a:pt x="3036635" y="0"/>
                </a:lnTo>
                <a:lnTo>
                  <a:pt x="3061350" y="96120"/>
                </a:lnTo>
                <a:cubicBezTo>
                  <a:pt x="3091185" y="241923"/>
                  <a:pt x="3106854" y="392888"/>
                  <a:pt x="3106854" y="547512"/>
                </a:cubicBezTo>
                <a:cubicBezTo>
                  <a:pt x="3106854" y="1784503"/>
                  <a:pt x="2104074" y="2787283"/>
                  <a:pt x="867083" y="2787283"/>
                </a:cubicBezTo>
                <a:cubicBezTo>
                  <a:pt x="712459" y="2787283"/>
                  <a:pt x="561495" y="2771615"/>
                  <a:pt x="415691" y="2741779"/>
                </a:cubicBezTo>
                <a:close/>
              </a:path>
            </a:pathLst>
          </a:custGeom>
          <a:gradFill flip="none" rotWithShape="1">
            <a:gsLst>
              <a:gs pos="0">
                <a:srgbClr val="3A72E6">
                  <a:alpha val="16000"/>
                </a:srgbClr>
              </a:gs>
              <a:gs pos="86000">
                <a:srgbClr val="6FA8FE">
                  <a:alpha val="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10278572" y="2309557"/>
            <a:ext cx="362364" cy="362364"/>
          </a:xfrm>
          <a:prstGeom prst="ellipse">
            <a:avLst/>
          </a:prstGeom>
          <a:gradFill flip="none" rotWithShape="1">
            <a:gsLst>
              <a:gs pos="0">
                <a:srgbClr val="3A72E6"/>
              </a:gs>
              <a:gs pos="49000">
                <a:srgbClr val="6FA8FE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5520558" y="4965494"/>
            <a:ext cx="459670" cy="459670"/>
          </a:xfrm>
          <a:prstGeom prst="ellipse">
            <a:avLst/>
          </a:prstGeom>
          <a:gradFill flip="none" rotWithShape="1">
            <a:gsLst>
              <a:gs pos="0">
                <a:srgbClr val="3A72E6"/>
              </a:gs>
              <a:gs pos="49000">
                <a:srgbClr val="6FA8FE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9600" y="2090420"/>
            <a:ext cx="4716145" cy="30924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796"/>
            </a:avLst>
          </a:prstGeom>
          <a:gradFill flip="none" rotWithShape="1">
            <a:gsLst>
              <a:gs pos="0">
                <a:srgbClr val="3A72E6"/>
              </a:gs>
              <a:gs pos="49000">
                <a:srgbClr val="6FA8FE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3" name="íŝļíḑê"/>
          <p:cNvCxnSpPr/>
          <p:nvPr/>
        </p:nvCxnSpPr>
        <p:spPr>
          <a:xfrm>
            <a:off x="681264" y="907002"/>
            <a:ext cx="10829473" cy="0"/>
          </a:xfrm>
          <a:prstGeom prst="line">
            <a:avLst/>
          </a:prstGeom>
          <a:ln w="9525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25027" r="47723" b="24233"/>
          <a:stretch>
            <a:fillRect/>
          </a:stretch>
        </p:blipFill>
        <p:spPr>
          <a:xfrm>
            <a:off x="1344930" y="1525905"/>
            <a:ext cx="7499350" cy="2543810"/>
          </a:xfrm>
          <a:prstGeom prst="rect">
            <a:avLst/>
          </a:prstGeom>
        </p:spPr>
      </p:pic>
      <p:sp>
        <p:nvSpPr>
          <p:cNvPr id="5" name="textbox 112"/>
          <p:cNvSpPr/>
          <p:nvPr>
            <p:custDataLst>
              <p:tags r:id="rId3"/>
            </p:custDataLst>
          </p:nvPr>
        </p:nvSpPr>
        <p:spPr>
          <a:xfrm>
            <a:off x="643255" y="850900"/>
            <a:ext cx="4382135" cy="5251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2.1</a:t>
            </a: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.1 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解构经典题目，注重素养培养</a:t>
            </a:r>
            <a:endParaRPr>
              <a:latin typeface="+mj-lt"/>
              <a:ea typeface="+mj-lt"/>
              <a:cs typeface="+mj-lt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796"/>
            </a:avLst>
          </a:prstGeom>
          <a:gradFill flip="none" rotWithShape="1">
            <a:gsLst>
              <a:gs pos="0">
                <a:srgbClr val="3A72E6"/>
              </a:gs>
              <a:gs pos="49000">
                <a:srgbClr val="6FA8FE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3" name="íŝļíḑê"/>
          <p:cNvCxnSpPr/>
          <p:nvPr/>
        </p:nvCxnSpPr>
        <p:spPr>
          <a:xfrm>
            <a:off x="681264" y="907002"/>
            <a:ext cx="10829473" cy="0"/>
          </a:xfrm>
          <a:prstGeom prst="line">
            <a:avLst/>
          </a:prstGeom>
          <a:ln w="9525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75484"/>
          <a:stretch>
            <a:fillRect/>
          </a:stretch>
        </p:blipFill>
        <p:spPr>
          <a:xfrm>
            <a:off x="877570" y="1376045"/>
            <a:ext cx="10052685" cy="1156970"/>
          </a:xfrm>
          <a:prstGeom prst="rect">
            <a:avLst/>
          </a:prstGeom>
        </p:spPr>
      </p:pic>
      <p:sp>
        <p:nvSpPr>
          <p:cNvPr id="5" name="textbox 112"/>
          <p:cNvSpPr/>
          <p:nvPr>
            <p:custDataLst>
              <p:tags r:id="rId3"/>
            </p:custDataLst>
          </p:nvPr>
        </p:nvSpPr>
        <p:spPr>
          <a:xfrm>
            <a:off x="643255" y="850900"/>
            <a:ext cx="4382135" cy="5251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2.1</a:t>
            </a: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.1 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解构经典题目，注重素养培养</a:t>
            </a:r>
            <a:endParaRPr>
              <a:latin typeface="+mj-lt"/>
              <a:ea typeface="+mj-lt"/>
              <a:cs typeface="+mj-lt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rcRect l="57154" t="27045" r="20037" b="24233"/>
          <a:stretch>
            <a:fillRect/>
          </a:stretch>
        </p:blipFill>
        <p:spPr>
          <a:xfrm>
            <a:off x="8938895" y="2142490"/>
            <a:ext cx="2292985" cy="229933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796"/>
            </a:avLst>
          </a:prstGeom>
          <a:gradFill flip="none" rotWithShape="1">
            <a:gsLst>
              <a:gs pos="0">
                <a:srgbClr val="3A72E6"/>
              </a:gs>
              <a:gs pos="49000">
                <a:srgbClr val="6FA8FE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3" name="íŝļíḑê"/>
          <p:cNvCxnSpPr/>
          <p:nvPr/>
        </p:nvCxnSpPr>
        <p:spPr>
          <a:xfrm>
            <a:off x="681264" y="907002"/>
            <a:ext cx="10829473" cy="0"/>
          </a:xfrm>
          <a:prstGeom prst="line">
            <a:avLst/>
          </a:prstGeom>
          <a:ln w="9525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12"/>
          <p:cNvSpPr/>
          <p:nvPr>
            <p:custDataLst>
              <p:tags r:id="rId1"/>
            </p:custDataLst>
          </p:nvPr>
        </p:nvSpPr>
        <p:spPr>
          <a:xfrm>
            <a:off x="643255" y="850900"/>
            <a:ext cx="4382135" cy="5251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2.1</a:t>
            </a: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.1 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解构经典题目，注重素养培养</a:t>
            </a:r>
            <a:endParaRPr>
              <a:latin typeface="+mj-lt"/>
              <a:ea typeface="+mj-lt"/>
              <a:cs typeface="+mj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630" y="1362710"/>
            <a:ext cx="8804275" cy="51847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796"/>
            </a:avLst>
          </a:prstGeom>
          <a:gradFill flip="none" rotWithShape="1">
            <a:gsLst>
              <a:gs pos="0">
                <a:srgbClr val="3A72E6"/>
              </a:gs>
              <a:gs pos="49000">
                <a:srgbClr val="6FA8FE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3" name="íŝļíḑê"/>
          <p:cNvCxnSpPr/>
          <p:nvPr/>
        </p:nvCxnSpPr>
        <p:spPr>
          <a:xfrm>
            <a:off x="681264" y="907002"/>
            <a:ext cx="10829473" cy="0"/>
          </a:xfrm>
          <a:prstGeom prst="line">
            <a:avLst/>
          </a:prstGeom>
          <a:ln w="9525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46831"/>
          <a:stretch>
            <a:fillRect/>
          </a:stretch>
        </p:blipFill>
        <p:spPr>
          <a:xfrm>
            <a:off x="1384300" y="1376045"/>
            <a:ext cx="9423400" cy="3472180"/>
          </a:xfrm>
          <a:prstGeom prst="rect">
            <a:avLst/>
          </a:prstGeom>
        </p:spPr>
      </p:pic>
      <p:sp>
        <p:nvSpPr>
          <p:cNvPr id="4" name="textbox 112"/>
          <p:cNvSpPr/>
          <p:nvPr>
            <p:custDataLst>
              <p:tags r:id="rId3"/>
            </p:custDataLst>
          </p:nvPr>
        </p:nvSpPr>
        <p:spPr>
          <a:xfrm>
            <a:off x="643255" y="850900"/>
            <a:ext cx="4382135" cy="5251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2.1</a:t>
            </a: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.2 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解构压轴题目，注重分步踩分</a:t>
            </a:r>
            <a:endParaRPr>
              <a:latin typeface="+mj-lt"/>
              <a:ea typeface="+mj-lt"/>
              <a:cs typeface="+mj-lt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796"/>
            </a:avLst>
          </a:prstGeom>
          <a:gradFill flip="none" rotWithShape="1">
            <a:gsLst>
              <a:gs pos="0">
                <a:srgbClr val="3A72E6"/>
              </a:gs>
              <a:gs pos="49000">
                <a:srgbClr val="6FA8FE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3" name="íŝļíḑê"/>
          <p:cNvCxnSpPr/>
          <p:nvPr/>
        </p:nvCxnSpPr>
        <p:spPr>
          <a:xfrm>
            <a:off x="681264" y="907002"/>
            <a:ext cx="10829473" cy="0"/>
          </a:xfrm>
          <a:prstGeom prst="line">
            <a:avLst/>
          </a:prstGeom>
          <a:ln w="9525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52912"/>
          <a:stretch>
            <a:fillRect/>
          </a:stretch>
        </p:blipFill>
        <p:spPr>
          <a:xfrm>
            <a:off x="1662430" y="1376045"/>
            <a:ext cx="9037320" cy="2439035"/>
          </a:xfrm>
          <a:prstGeom prst="rect">
            <a:avLst/>
          </a:prstGeom>
        </p:spPr>
      </p:pic>
      <p:sp>
        <p:nvSpPr>
          <p:cNvPr id="4" name="textbox 112"/>
          <p:cNvSpPr/>
          <p:nvPr>
            <p:custDataLst>
              <p:tags r:id="rId3"/>
            </p:custDataLst>
          </p:nvPr>
        </p:nvSpPr>
        <p:spPr>
          <a:xfrm>
            <a:off x="643255" y="850900"/>
            <a:ext cx="4382135" cy="5251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2.1</a:t>
            </a: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.2 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解构压轴题目，注重分步踩分</a:t>
            </a:r>
            <a:endParaRPr>
              <a:latin typeface="+mj-lt"/>
              <a:ea typeface="+mj-lt"/>
              <a:cs typeface="+mj-lt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796"/>
            </a:avLst>
          </a:prstGeom>
          <a:gradFill flip="none" rotWithShape="1">
            <a:gsLst>
              <a:gs pos="0">
                <a:srgbClr val="3A72E6"/>
              </a:gs>
              <a:gs pos="49000">
                <a:srgbClr val="6FA8FE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3" name="íŝļíḑê"/>
          <p:cNvCxnSpPr/>
          <p:nvPr/>
        </p:nvCxnSpPr>
        <p:spPr>
          <a:xfrm>
            <a:off x="681264" y="907002"/>
            <a:ext cx="10829473" cy="0"/>
          </a:xfrm>
          <a:prstGeom prst="line">
            <a:avLst/>
          </a:prstGeom>
          <a:ln w="9525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textbox 192"/>
          <p:cNvSpPr/>
          <p:nvPr>
            <p:custDataLst>
              <p:tags r:id="rId1"/>
            </p:custDataLst>
          </p:nvPr>
        </p:nvSpPr>
        <p:spPr>
          <a:xfrm>
            <a:off x="3135929" y="463126"/>
            <a:ext cx="5803265" cy="29400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8000"/>
              </a:lnSpc>
            </a:pPr>
            <a:r>
              <a:rPr sz="2000" b="1" kern="0" spc="-20">
                <a:solidFill>
                  <a:srgbClr val="0071E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以考促教</a:t>
            </a:r>
            <a:r>
              <a:rPr sz="2000" b="1" kern="0" spc="-120">
                <a:solidFill>
                  <a:srgbClr val="0071E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000" b="1" kern="0" spc="-20">
                <a:solidFill>
                  <a:srgbClr val="0071E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教考衔接 202</a:t>
            </a:r>
            <a:r>
              <a:rPr lang="en-US" sz="2000" b="1" kern="0" spc="-20">
                <a:solidFill>
                  <a:srgbClr val="0071E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sz="2000" b="1" kern="0" spc="-20">
                <a:solidFill>
                  <a:srgbClr val="0071E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年高考试卷评</a:t>
            </a:r>
            <a:r>
              <a:rPr sz="2000" b="1" kern="0" spc="-30">
                <a:solidFill>
                  <a:srgbClr val="0071E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析及备考策略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112"/>
          <p:cNvSpPr/>
          <p:nvPr>
            <p:custDataLst>
              <p:tags r:id="rId2"/>
            </p:custDataLst>
          </p:nvPr>
        </p:nvSpPr>
        <p:spPr>
          <a:xfrm>
            <a:off x="1376045" y="1965960"/>
            <a:ext cx="7474585" cy="5251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3</a:t>
            </a: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.</a:t>
            </a: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2.1 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立体几何与解析几何的结合；</a:t>
            </a:r>
            <a:endParaRPr lang="zh-CN" altLang="en-US" b="1" kern="0" spc="-50">
              <a:solidFill>
                <a:srgbClr val="000000">
                  <a:alpha val="100000"/>
                </a:srgbClr>
              </a:solidFill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endParaRPr lang="zh-CN" altLang="en-US" b="1" kern="0" spc="-50">
              <a:solidFill>
                <a:srgbClr val="000000">
                  <a:alpha val="100000"/>
                </a:srgbClr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4" name="textbox 112"/>
          <p:cNvSpPr/>
          <p:nvPr>
            <p:custDataLst>
              <p:tags r:id="rId3"/>
            </p:custDataLst>
          </p:nvPr>
        </p:nvSpPr>
        <p:spPr>
          <a:xfrm>
            <a:off x="870585" y="1031875"/>
            <a:ext cx="7474585" cy="5251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3</a:t>
            </a: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.</a:t>
            </a: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2 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织牢知识网络体系，注重板块间的整合复习；</a:t>
            </a:r>
            <a:endParaRPr lang="zh-CN" altLang="en-US" b="1" kern="0" spc="-50">
              <a:solidFill>
                <a:srgbClr val="000000">
                  <a:alpha val="100000"/>
                </a:srgbClr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76985" y="262255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  <a:sym typeface="+mn-ea"/>
              </a:rPr>
              <a:t>3</a:t>
            </a: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  <a:sym typeface="+mn-ea"/>
              </a:rPr>
              <a:t>.</a:t>
            </a: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  <a:sym typeface="+mn-ea"/>
              </a:rPr>
              <a:t>2.2 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  <a:sym typeface="+mn-ea"/>
              </a:rPr>
              <a:t>函数与数列的结合；</a:t>
            </a:r>
            <a:endParaRPr lang="zh-CN" altLang="en-US" b="1" kern="0" spc="-50">
              <a:solidFill>
                <a:srgbClr val="000000">
                  <a:alpha val="100000"/>
                </a:srgbClr>
              </a:solidFill>
              <a:latin typeface="+mj-lt"/>
              <a:ea typeface="+mj-lt"/>
              <a:cs typeface="+mj-lt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96670" y="368427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  <a:sym typeface="+mn-ea"/>
              </a:rPr>
              <a:t>3</a:t>
            </a: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  <a:sym typeface="+mn-ea"/>
              </a:rPr>
              <a:t>.</a:t>
            </a: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  <a:sym typeface="+mn-ea"/>
              </a:rPr>
              <a:t>2.4 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  <a:sym typeface="+mn-ea"/>
              </a:rPr>
              <a:t>概率统计与数列的结合等等。</a:t>
            </a:r>
            <a:endParaRPr lang="zh-CN" altLang="en-US" b="1" kern="0" spc="-50">
              <a:solidFill>
                <a:srgbClr val="000000">
                  <a:alpha val="100000"/>
                </a:srgbClr>
              </a:solidFill>
              <a:latin typeface="+mj-lt"/>
              <a:ea typeface="+mj-lt"/>
              <a:cs typeface="+mj-lt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89685" y="315341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  <a:sym typeface="+mn-ea"/>
              </a:rPr>
              <a:t>3</a:t>
            </a: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  <a:sym typeface="+mn-ea"/>
              </a:rPr>
              <a:t>.</a:t>
            </a: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  <a:sym typeface="+mn-ea"/>
              </a:rPr>
              <a:t>2.3 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  <a:sym typeface="+mn-ea"/>
              </a:rPr>
              <a:t>解析几何与数列的结合；</a:t>
            </a:r>
            <a:endParaRPr lang="zh-CN" altLang="en-US" b="1" kern="0" spc="-50">
              <a:solidFill>
                <a:srgbClr val="000000">
                  <a:alpha val="100000"/>
                </a:srgbClr>
              </a:solidFill>
              <a:latin typeface="+mj-lt"/>
              <a:ea typeface="+mj-lt"/>
              <a:cs typeface="+mj-lt"/>
              <a:sym typeface="+mn-ea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796"/>
            </a:avLst>
          </a:prstGeom>
          <a:gradFill flip="none" rotWithShape="1">
            <a:gsLst>
              <a:gs pos="0">
                <a:srgbClr val="3A72E6"/>
              </a:gs>
              <a:gs pos="49000">
                <a:srgbClr val="6FA8FE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3" name="íŝļíḑê"/>
          <p:cNvCxnSpPr/>
          <p:nvPr/>
        </p:nvCxnSpPr>
        <p:spPr>
          <a:xfrm>
            <a:off x="681264" y="907002"/>
            <a:ext cx="10829473" cy="0"/>
          </a:xfrm>
          <a:prstGeom prst="line">
            <a:avLst/>
          </a:prstGeom>
          <a:ln w="9525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12"/>
          <p:cNvSpPr/>
          <p:nvPr>
            <p:custDataLst>
              <p:tags r:id="rId1"/>
            </p:custDataLst>
          </p:nvPr>
        </p:nvSpPr>
        <p:spPr>
          <a:xfrm>
            <a:off x="743585" y="904875"/>
            <a:ext cx="7183120" cy="5251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3</a:t>
            </a: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.</a:t>
            </a: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3 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课堂示范到位，加强算法的指导和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  <a:sym typeface="+mn-ea"/>
              </a:rPr>
              <a:t>训练</a:t>
            </a:r>
            <a:endParaRPr>
              <a:latin typeface="+mj-lt"/>
              <a:ea typeface="+mj-lt"/>
              <a:cs typeface="+mj-lt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b="46831"/>
          <a:stretch>
            <a:fillRect/>
          </a:stretch>
        </p:blipFill>
        <p:spPr>
          <a:xfrm>
            <a:off x="1353820" y="1490980"/>
            <a:ext cx="9423400" cy="3472180"/>
          </a:xfrm>
          <a:prstGeom prst="rect">
            <a:avLst/>
          </a:prstGeom>
        </p:spPr>
      </p:pic>
      <p:sp>
        <p:nvSpPr>
          <p:cNvPr id="4" name="textbox 112"/>
          <p:cNvSpPr/>
          <p:nvPr>
            <p:custDataLst>
              <p:tags r:id="rId4"/>
            </p:custDataLst>
          </p:nvPr>
        </p:nvSpPr>
        <p:spPr>
          <a:xfrm>
            <a:off x="820420" y="4970780"/>
            <a:ext cx="7474585" cy="5251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lang="en-US" altLang="zh-CN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   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在（</a:t>
            </a:r>
            <a:r>
              <a:rPr lang="en-US" altLang="zh-CN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1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）问计算时，最好转换为分数计算，及时约分，减小数值；</a:t>
            </a:r>
            <a:endParaRPr lang="zh-CN" altLang="en-US" b="1" kern="0" spc="-50">
              <a:solidFill>
                <a:srgbClr val="000000">
                  <a:alpha val="100000"/>
                </a:srgbClr>
              </a:solidFill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endParaRPr lang="zh-CN" altLang="en-US" b="1" kern="0" spc="-50">
              <a:solidFill>
                <a:srgbClr val="000000">
                  <a:alpha val="100000"/>
                </a:srgbClr>
              </a:solidFill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lang="en-US" altLang="zh-CN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     </a:t>
            </a:r>
            <a:endParaRPr lang="en-US" altLang="zh-CN" b="1" kern="0" spc="-50">
              <a:solidFill>
                <a:srgbClr val="000000">
                  <a:alpha val="100000"/>
                </a:srgbClr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6" name="textbox 112"/>
          <p:cNvSpPr/>
          <p:nvPr>
            <p:custDataLst>
              <p:tags r:id="rId5"/>
            </p:custDataLst>
          </p:nvPr>
        </p:nvSpPr>
        <p:spPr>
          <a:xfrm>
            <a:off x="812800" y="5295265"/>
            <a:ext cx="7474585" cy="5251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lang="en-US" altLang="zh-CN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   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在（</a:t>
            </a:r>
            <a:r>
              <a:rPr lang="en-US" altLang="zh-CN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2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）问计算时，要及时提取公因式，因式分解，减少雍繁的字母；</a:t>
            </a:r>
            <a:endParaRPr lang="zh-CN" altLang="en-US" b="1" kern="0" spc="-50">
              <a:solidFill>
                <a:srgbClr val="000000">
                  <a:alpha val="100000"/>
                </a:srgbClr>
              </a:solidFill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endParaRPr lang="zh-CN" altLang="en-US" b="1" kern="0" spc="-50">
              <a:solidFill>
                <a:srgbClr val="000000">
                  <a:alpha val="100000"/>
                </a:srgbClr>
              </a:solidFill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endParaRPr lang="zh-CN" altLang="en-US" b="1" kern="0" spc="-50">
              <a:solidFill>
                <a:srgbClr val="000000">
                  <a:alpha val="100000"/>
                </a:srgbClr>
              </a:solidFill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lang="en-US" altLang="zh-CN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     </a:t>
            </a:r>
            <a:endParaRPr lang="en-US" altLang="zh-CN" b="1" kern="0" spc="-50">
              <a:solidFill>
                <a:srgbClr val="000000">
                  <a:alpha val="100000"/>
                </a:srgbClr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8" name="textbox 112"/>
          <p:cNvSpPr/>
          <p:nvPr>
            <p:custDataLst>
              <p:tags r:id="rId6"/>
            </p:custDataLst>
          </p:nvPr>
        </p:nvSpPr>
        <p:spPr>
          <a:xfrm>
            <a:off x="823595" y="5626100"/>
            <a:ext cx="7474585" cy="5251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lang="en-US" altLang="zh-CN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   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在（</a:t>
            </a:r>
            <a:r>
              <a:rPr lang="en-US" altLang="zh-CN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3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）问计算时，要善于用二项分布的期望公式，减少计算环节。</a:t>
            </a:r>
            <a:endParaRPr lang="zh-CN" altLang="en-US" b="1" kern="0" spc="-50">
              <a:solidFill>
                <a:srgbClr val="000000">
                  <a:alpha val="100000"/>
                </a:srgbClr>
              </a:solidFill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endParaRPr lang="zh-CN" altLang="en-US" b="1" kern="0" spc="-50">
              <a:solidFill>
                <a:srgbClr val="000000">
                  <a:alpha val="100000"/>
                </a:srgbClr>
              </a:solidFill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endParaRPr lang="zh-CN" altLang="en-US" b="1" kern="0" spc="-50">
              <a:solidFill>
                <a:srgbClr val="000000">
                  <a:alpha val="100000"/>
                </a:srgbClr>
              </a:solidFill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lang="en-US" altLang="zh-CN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     </a:t>
            </a:r>
            <a:endParaRPr lang="en-US" altLang="zh-CN" b="1" kern="0" spc="-50">
              <a:solidFill>
                <a:srgbClr val="000000">
                  <a:alpha val="100000"/>
                </a:srgbClr>
              </a:solidFill>
              <a:latin typeface="+mj-lt"/>
              <a:ea typeface="+mj-lt"/>
              <a:cs typeface="+mj-lt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796"/>
            </a:avLst>
          </a:prstGeom>
          <a:gradFill flip="none" rotWithShape="1">
            <a:gsLst>
              <a:gs pos="0">
                <a:srgbClr val="3A72E6"/>
              </a:gs>
              <a:gs pos="49000">
                <a:srgbClr val="6FA8FE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3" name="íŝļíḑê"/>
          <p:cNvCxnSpPr/>
          <p:nvPr/>
        </p:nvCxnSpPr>
        <p:spPr>
          <a:xfrm>
            <a:off x="681264" y="907002"/>
            <a:ext cx="10829473" cy="0"/>
          </a:xfrm>
          <a:prstGeom prst="line">
            <a:avLst/>
          </a:prstGeom>
          <a:ln w="9525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12"/>
          <p:cNvSpPr/>
          <p:nvPr>
            <p:custDataLst>
              <p:tags r:id="rId1"/>
            </p:custDataLst>
          </p:nvPr>
        </p:nvSpPr>
        <p:spPr>
          <a:xfrm>
            <a:off x="743585" y="904875"/>
            <a:ext cx="7183120" cy="5251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3</a:t>
            </a: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.</a:t>
            </a: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3 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课堂示范到位，加强算法的指导和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  <a:sym typeface="+mn-ea"/>
              </a:rPr>
              <a:t>训练</a:t>
            </a:r>
            <a:endParaRPr>
              <a:latin typeface="+mj-lt"/>
              <a:ea typeface="+mj-lt"/>
              <a:cs typeface="+mj-lt"/>
            </a:endParaRPr>
          </a:p>
        </p:txBody>
      </p:sp>
      <p:sp>
        <p:nvSpPr>
          <p:cNvPr id="4" name="textbox 112"/>
          <p:cNvSpPr/>
          <p:nvPr>
            <p:custDataLst>
              <p:tags r:id="rId2"/>
            </p:custDataLst>
          </p:nvPr>
        </p:nvSpPr>
        <p:spPr>
          <a:xfrm>
            <a:off x="820420" y="1489710"/>
            <a:ext cx="7474585" cy="5251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lang="en-US" altLang="zh-CN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   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在（</a:t>
            </a:r>
            <a:r>
              <a:rPr lang="en-US" altLang="zh-CN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1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）问计算时，最好转换为分数计算，及时约分，减小数值；</a:t>
            </a:r>
            <a:endParaRPr lang="zh-CN" altLang="en-US" b="1" kern="0" spc="-50">
              <a:solidFill>
                <a:srgbClr val="000000">
                  <a:alpha val="100000"/>
                </a:srgbClr>
              </a:solidFill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endParaRPr lang="zh-CN" altLang="en-US" b="1" kern="0" spc="-50">
              <a:solidFill>
                <a:srgbClr val="000000">
                  <a:alpha val="100000"/>
                </a:srgbClr>
              </a:solidFill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lang="en-US" altLang="zh-CN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     </a:t>
            </a:r>
            <a:endParaRPr lang="en-US" altLang="zh-CN" b="1" kern="0" spc="-50">
              <a:solidFill>
                <a:srgbClr val="000000">
                  <a:alpha val="100000"/>
                </a:srgbClr>
              </a:solidFill>
              <a:latin typeface="+mj-lt"/>
              <a:ea typeface="+mj-lt"/>
              <a:cs typeface="+mj-lt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3">
            <a:lum bright="24000" contrast="60000"/>
          </a:blip>
          <a:srcRect l="29623" r="30713"/>
          <a:stretch>
            <a:fillRect/>
          </a:stretch>
        </p:blipFill>
        <p:spPr>
          <a:xfrm rot="16200000">
            <a:off x="4536440" y="747395"/>
            <a:ext cx="3002280" cy="6330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796"/>
            </a:avLst>
          </a:prstGeom>
          <a:gradFill flip="none" rotWithShape="1">
            <a:gsLst>
              <a:gs pos="0">
                <a:srgbClr val="3A72E6"/>
              </a:gs>
              <a:gs pos="49000">
                <a:srgbClr val="6FA8FE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3" name="íŝļíḑê"/>
          <p:cNvCxnSpPr/>
          <p:nvPr/>
        </p:nvCxnSpPr>
        <p:spPr>
          <a:xfrm>
            <a:off x="681264" y="907002"/>
            <a:ext cx="10829473" cy="0"/>
          </a:xfrm>
          <a:prstGeom prst="line">
            <a:avLst/>
          </a:prstGeom>
          <a:ln w="9525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12"/>
          <p:cNvSpPr/>
          <p:nvPr>
            <p:custDataLst>
              <p:tags r:id="rId1"/>
            </p:custDataLst>
          </p:nvPr>
        </p:nvSpPr>
        <p:spPr>
          <a:xfrm>
            <a:off x="743585" y="904875"/>
            <a:ext cx="7183120" cy="5251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3</a:t>
            </a: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.</a:t>
            </a: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3 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课堂示范到位，加强算法的指导和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  <a:sym typeface="+mn-ea"/>
              </a:rPr>
              <a:t>训练</a:t>
            </a:r>
            <a:endParaRPr>
              <a:latin typeface="+mj-lt"/>
              <a:ea typeface="+mj-lt"/>
              <a:cs typeface="+mj-lt"/>
            </a:endParaRPr>
          </a:p>
        </p:txBody>
      </p:sp>
      <p:sp>
        <p:nvSpPr>
          <p:cNvPr id="6" name="textbox 112"/>
          <p:cNvSpPr/>
          <p:nvPr>
            <p:custDataLst>
              <p:tags r:id="rId2"/>
            </p:custDataLst>
          </p:nvPr>
        </p:nvSpPr>
        <p:spPr>
          <a:xfrm>
            <a:off x="812800" y="5295265"/>
            <a:ext cx="7474585" cy="5251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l" rtl="0" eaLnBrk="0">
              <a:lnSpc>
                <a:spcPct val="88000"/>
              </a:lnSpc>
            </a:pPr>
            <a:r>
              <a:rPr lang="en-US" altLang="zh-CN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     </a:t>
            </a:r>
            <a:endParaRPr lang="en-US" altLang="zh-CN" b="1" kern="0" spc="-50">
              <a:solidFill>
                <a:srgbClr val="000000">
                  <a:alpha val="100000"/>
                </a:srgbClr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9" name="textbox 112"/>
          <p:cNvSpPr/>
          <p:nvPr>
            <p:custDataLst>
              <p:tags r:id="rId3"/>
            </p:custDataLst>
          </p:nvPr>
        </p:nvSpPr>
        <p:spPr>
          <a:xfrm>
            <a:off x="1186815" y="1497965"/>
            <a:ext cx="7474585" cy="5251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lang="en-US" altLang="zh-CN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   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在（</a:t>
            </a:r>
            <a:r>
              <a:rPr lang="en-US" altLang="zh-CN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2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）问计算时，要及时提取公因式，因式分解，减少雍繁的字母；</a:t>
            </a:r>
            <a:endParaRPr lang="zh-CN" altLang="en-US" b="1" kern="0" spc="-50">
              <a:solidFill>
                <a:srgbClr val="000000">
                  <a:alpha val="100000"/>
                </a:srgbClr>
              </a:solidFill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endParaRPr lang="zh-CN" altLang="en-US" b="1" kern="0" spc="-50">
              <a:solidFill>
                <a:srgbClr val="000000">
                  <a:alpha val="100000"/>
                </a:srgbClr>
              </a:solidFill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endParaRPr lang="zh-CN" altLang="en-US" b="1" kern="0" spc="-50">
              <a:solidFill>
                <a:srgbClr val="000000">
                  <a:alpha val="100000"/>
                </a:srgbClr>
              </a:solidFill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lang="en-US" altLang="zh-CN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     </a:t>
            </a:r>
            <a:endParaRPr lang="en-US" altLang="zh-CN" b="1" kern="0" spc="-50">
              <a:solidFill>
                <a:srgbClr val="000000">
                  <a:alpha val="100000"/>
                </a:srgbClr>
              </a:solidFill>
              <a:latin typeface="+mj-lt"/>
              <a:ea typeface="+mj-lt"/>
              <a:cs typeface="+mj-lt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4">
            <a:lum bright="6000" contrast="100000"/>
          </a:blip>
          <a:srcRect t="20041" r="1638" b="8007"/>
          <a:stretch>
            <a:fillRect/>
          </a:stretch>
        </p:blipFill>
        <p:spPr>
          <a:xfrm rot="10800000">
            <a:off x="2422525" y="2324100"/>
            <a:ext cx="7014845" cy="31413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796"/>
            </a:avLst>
          </a:prstGeom>
          <a:gradFill flip="none" rotWithShape="1">
            <a:gsLst>
              <a:gs pos="0">
                <a:srgbClr val="3A72E6"/>
              </a:gs>
              <a:gs pos="49000">
                <a:srgbClr val="6FA8FE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3" name="íŝļíḑê"/>
          <p:cNvCxnSpPr/>
          <p:nvPr/>
        </p:nvCxnSpPr>
        <p:spPr>
          <a:xfrm>
            <a:off x="681264" y="907002"/>
            <a:ext cx="10829473" cy="0"/>
          </a:xfrm>
          <a:prstGeom prst="line">
            <a:avLst/>
          </a:prstGeom>
          <a:ln w="9525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12"/>
          <p:cNvSpPr/>
          <p:nvPr>
            <p:custDataLst>
              <p:tags r:id="rId1"/>
            </p:custDataLst>
          </p:nvPr>
        </p:nvSpPr>
        <p:spPr>
          <a:xfrm>
            <a:off x="743585" y="904875"/>
            <a:ext cx="7183120" cy="5251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3</a:t>
            </a: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.</a:t>
            </a: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3 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课堂示范到位，加强算法的指导和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  <a:sym typeface="+mn-ea"/>
              </a:rPr>
              <a:t>训练</a:t>
            </a:r>
            <a:endParaRPr>
              <a:latin typeface="+mj-lt"/>
              <a:ea typeface="+mj-lt"/>
              <a:cs typeface="+mj-lt"/>
            </a:endParaRPr>
          </a:p>
        </p:txBody>
      </p:sp>
      <p:sp>
        <p:nvSpPr>
          <p:cNvPr id="6" name="textbox 112"/>
          <p:cNvSpPr/>
          <p:nvPr>
            <p:custDataLst>
              <p:tags r:id="rId2"/>
            </p:custDataLst>
          </p:nvPr>
        </p:nvSpPr>
        <p:spPr>
          <a:xfrm>
            <a:off x="812800" y="5295265"/>
            <a:ext cx="7474585" cy="5251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l" rtl="0" eaLnBrk="0">
              <a:lnSpc>
                <a:spcPct val="88000"/>
              </a:lnSpc>
            </a:pPr>
            <a:r>
              <a:rPr lang="en-US" altLang="zh-CN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     </a:t>
            </a:r>
            <a:endParaRPr lang="en-US" altLang="zh-CN" b="1" kern="0" spc="-50">
              <a:solidFill>
                <a:srgbClr val="000000">
                  <a:alpha val="100000"/>
                </a:srgbClr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8" name="textbox 112"/>
          <p:cNvSpPr/>
          <p:nvPr>
            <p:custDataLst>
              <p:tags r:id="rId3"/>
            </p:custDataLst>
          </p:nvPr>
        </p:nvSpPr>
        <p:spPr>
          <a:xfrm>
            <a:off x="1559560" y="1430020"/>
            <a:ext cx="7474585" cy="5251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lang="en-US" altLang="zh-CN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   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在（</a:t>
            </a:r>
            <a:r>
              <a:rPr lang="en-US" altLang="zh-CN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3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）问计算时，要善于用二项分布的期望公式，减少计算环节。</a:t>
            </a:r>
            <a:endParaRPr lang="zh-CN" altLang="en-US" b="1" kern="0" spc="-50">
              <a:solidFill>
                <a:srgbClr val="000000">
                  <a:alpha val="100000"/>
                </a:srgbClr>
              </a:solidFill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endParaRPr lang="zh-CN" altLang="en-US" b="1" kern="0" spc="-50">
              <a:solidFill>
                <a:srgbClr val="000000">
                  <a:alpha val="100000"/>
                </a:srgbClr>
              </a:solidFill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endParaRPr lang="zh-CN" altLang="en-US" b="1" kern="0" spc="-50">
              <a:solidFill>
                <a:srgbClr val="000000">
                  <a:alpha val="100000"/>
                </a:srgbClr>
              </a:solidFill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lang="en-US" altLang="zh-CN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     </a:t>
            </a:r>
            <a:endParaRPr lang="en-US" altLang="zh-CN" b="1" kern="0" spc="-50">
              <a:solidFill>
                <a:srgbClr val="000000">
                  <a:alpha val="100000"/>
                </a:srgbClr>
              </a:solidFill>
              <a:latin typeface="+mj-lt"/>
              <a:ea typeface="+mj-lt"/>
              <a:cs typeface="+mj-lt"/>
            </a:endParaRPr>
          </a:p>
        </p:txBody>
      </p:sp>
      <p:pic>
        <p:nvPicPr>
          <p:cNvPr id="102" name="图片 101"/>
          <p:cNvPicPr/>
          <p:nvPr/>
        </p:nvPicPr>
        <p:blipFill>
          <a:blip r:embed="rId4">
            <a:lum bright="24000" contrast="100000"/>
          </a:blip>
          <a:srcRect t="24892" b="4246"/>
          <a:stretch>
            <a:fillRect/>
          </a:stretch>
        </p:blipFill>
        <p:spPr>
          <a:xfrm rot="10800000">
            <a:off x="2226945" y="2082800"/>
            <a:ext cx="7317740" cy="39255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796"/>
            </a:avLst>
          </a:prstGeom>
          <a:gradFill flip="none" rotWithShape="1">
            <a:gsLst>
              <a:gs pos="0">
                <a:srgbClr val="3A72E6"/>
              </a:gs>
              <a:gs pos="49000">
                <a:srgbClr val="6FA8FE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3" name="íŝļíḑê"/>
          <p:cNvCxnSpPr/>
          <p:nvPr/>
        </p:nvCxnSpPr>
        <p:spPr>
          <a:xfrm>
            <a:off x="681264" y="907002"/>
            <a:ext cx="10829473" cy="0"/>
          </a:xfrm>
          <a:prstGeom prst="line">
            <a:avLst/>
          </a:prstGeom>
          <a:ln w="9525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623570" y="90932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/>
              <a:t>1.1.1稳定：</a:t>
            </a:r>
            <a:r>
              <a:rPr lang="zh-CN" altLang="en-US" b="1">
                <a:sym typeface="+mn-ea"/>
              </a:rPr>
              <a:t> 突出基础性要求 ，全面考查/深入考查基础</a:t>
            </a:r>
            <a:endParaRPr lang="zh-CN" altLang="en-US" b="1"/>
          </a:p>
          <a:p>
            <a:endParaRPr lang="zh-CN" altLang="en-US" b="1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065" y="1325880"/>
            <a:ext cx="10354310" cy="4820285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 flipV="1">
            <a:off x="2398395" y="1936115"/>
            <a:ext cx="1224280" cy="762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4765675" y="2159635"/>
            <a:ext cx="1224280" cy="762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7181215" y="1943735"/>
            <a:ext cx="1224280" cy="762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9541510" y="1928495"/>
            <a:ext cx="1224280" cy="762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2398395" y="2887345"/>
            <a:ext cx="1224280" cy="762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4765675" y="3631565"/>
            <a:ext cx="1224280" cy="762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7124700" y="5383530"/>
            <a:ext cx="1224280" cy="762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9613900" y="3623945"/>
            <a:ext cx="1224280" cy="762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796"/>
            </a:avLst>
          </a:prstGeom>
          <a:gradFill flip="none" rotWithShape="1">
            <a:gsLst>
              <a:gs pos="0">
                <a:srgbClr val="3A72E6"/>
              </a:gs>
              <a:gs pos="49000">
                <a:srgbClr val="6FA8FE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3" name="íŝļíḑê"/>
          <p:cNvCxnSpPr/>
          <p:nvPr/>
        </p:nvCxnSpPr>
        <p:spPr>
          <a:xfrm>
            <a:off x="681264" y="907002"/>
            <a:ext cx="10829473" cy="0"/>
          </a:xfrm>
          <a:prstGeom prst="line">
            <a:avLst/>
          </a:prstGeom>
          <a:ln w="9525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12"/>
          <p:cNvSpPr/>
          <p:nvPr>
            <p:custDataLst>
              <p:tags r:id="rId1"/>
            </p:custDataLst>
          </p:nvPr>
        </p:nvSpPr>
        <p:spPr>
          <a:xfrm>
            <a:off x="743585" y="904875"/>
            <a:ext cx="7183120" cy="5251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3</a:t>
            </a: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.</a:t>
            </a: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3 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课堂示范到位，加强算法的指导和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  <a:sym typeface="+mn-ea"/>
              </a:rPr>
              <a:t>训练</a:t>
            </a:r>
            <a:endParaRPr>
              <a:latin typeface="+mj-lt"/>
              <a:ea typeface="+mj-lt"/>
              <a:cs typeface="+mj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522730" y="1429385"/>
            <a:ext cx="9151516" cy="4870731"/>
            <a:chOff x="5579" y="3278"/>
            <a:chExt cx="8869" cy="4518"/>
          </a:xfrm>
        </p:grpSpPr>
        <p:pic>
          <p:nvPicPr>
            <p:cNvPr id="27" name="图片 26" descr="画板 7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79" y="3278"/>
              <a:ext cx="8869" cy="4518"/>
            </a:xfrm>
            <a:prstGeom prst="rect">
              <a:avLst/>
            </a:prstGeom>
          </p:spPr>
        </p:pic>
        <p:sp>
          <p:nvSpPr>
            <p:cNvPr id="11" name="文本框 2"/>
            <p:cNvSpPr txBox="1"/>
            <p:nvPr/>
          </p:nvSpPr>
          <p:spPr>
            <a:xfrm>
              <a:off x="6500" y="4113"/>
              <a:ext cx="6780" cy="2039"/>
            </a:xfrm>
            <a:prstGeom prst="rect">
              <a:avLst/>
            </a:prstGeom>
            <a:noFill/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rmAutofit fontScale="25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50000"/>
                </a:lnSpc>
              </a:pPr>
              <a:r>
                <a:rPr lang="en-US" altLang="zh-CN" sz="3600" kern="100">
                  <a:solidFill>
                    <a:srgbClr val="2EA7E0"/>
                  </a:solidFill>
                  <a:latin typeface="汉仪晴空体简" panose="00020600040101010101" charset="-122"/>
                  <a:ea typeface="汉仪晴空体简" panose="00020600040101010101" charset="-122"/>
                  <a:cs typeface="汉仪晴空体简" panose="00020600040101010101" charset="-122"/>
                  <a:sym typeface="Times New Roman" panose="02020603050405020304"/>
                </a:rPr>
                <a:t> </a:t>
              </a:r>
              <a:r>
                <a:rPr lang="en-US" altLang="zh-CN" sz="9600" kern="100">
                  <a:solidFill>
                    <a:schemeClr val="tx1"/>
                  </a:solidFill>
                  <a:latin typeface="汉仪晴空体简" panose="00020600040101010101" charset="-122"/>
                  <a:ea typeface="汉仪晴空体简" panose="00020600040101010101" charset="-122"/>
                  <a:cs typeface="汉仪晴空体简" panose="00020600040101010101" charset="-122"/>
                  <a:sym typeface="Times New Roman" panose="02020603050405020304"/>
                </a:rPr>
                <a:t>  </a:t>
              </a:r>
              <a:r>
                <a:rPr lang="en-US" altLang="zh-CN" sz="9600" b="1" kern="100">
                  <a:solidFill>
                    <a:schemeClr val="tx1"/>
                  </a:solidFill>
                  <a:latin typeface="汉仪晴空体简" panose="00020600040101010101" charset="-122"/>
                  <a:ea typeface="汉仪晴空体简" panose="00020600040101010101" charset="-122"/>
                  <a:cs typeface="汉仪晴空体简" panose="00020600040101010101" charset="-122"/>
                  <a:sym typeface="Times New Roman" panose="02020603050405020304"/>
                </a:rPr>
                <a:t>解析几何中的运算是“带有几何特征的运算”，如果只知道“死算”，不注意利用图形要素、相关要素的基本关系以及图形之间的相互关系(例如本题中的对称、垂直等)，那么解析几何的运算难点是很难突破的。                        -----</a:t>
              </a:r>
              <a:r>
                <a:rPr lang="zh-CN" altLang="en-US" sz="9600" b="1" kern="100">
                  <a:solidFill>
                    <a:schemeClr val="tx1"/>
                  </a:solidFill>
                  <a:latin typeface="汉仪晴空体简" panose="00020600040101010101" charset="-122"/>
                  <a:ea typeface="汉仪晴空体简" panose="00020600040101010101" charset="-122"/>
                  <a:cs typeface="汉仪晴空体简" panose="00020600040101010101" charset="-122"/>
                  <a:sym typeface="Times New Roman" panose="02020603050405020304"/>
                </a:rPr>
                <a:t>章建跃</a:t>
              </a:r>
              <a:endParaRPr lang="en-US" altLang="zh-CN" sz="9600" b="1" kern="100">
                <a:solidFill>
                  <a:schemeClr val="tx1"/>
                </a:solidFill>
                <a:latin typeface="汉仪晴空体简" panose="00020600040101010101" charset="-122"/>
                <a:ea typeface="汉仪晴空体简" panose="00020600040101010101" charset="-122"/>
                <a:cs typeface="汉仪晴空体简" panose="00020600040101010101" charset="-122"/>
                <a:sym typeface="Times New Roman" panose="02020603050405020304"/>
              </a:endParaRPr>
            </a:p>
            <a:p>
              <a:pPr algn="l">
                <a:lnSpc>
                  <a:spcPct val="150000"/>
                </a:lnSpc>
              </a:pPr>
              <a:endParaRPr lang="en-US" altLang="zh-CN" sz="9600" b="1" kern="100">
                <a:solidFill>
                  <a:schemeClr val="tx1"/>
                </a:solidFill>
                <a:latin typeface="汉仪晴空体简" panose="00020600040101010101" charset="-122"/>
                <a:ea typeface="汉仪晴空体简" panose="00020600040101010101" charset="-122"/>
                <a:cs typeface="汉仪晴空体简" panose="00020600040101010101" charset="-122"/>
                <a:sym typeface="Times New Roman" panose="02020603050405020304"/>
              </a:endParaRPr>
            </a:p>
          </p:txBody>
        </p:sp>
      </p:grp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796"/>
            </a:avLst>
          </a:prstGeom>
          <a:gradFill flip="none" rotWithShape="1">
            <a:gsLst>
              <a:gs pos="0">
                <a:srgbClr val="3A72E6"/>
              </a:gs>
              <a:gs pos="49000">
                <a:srgbClr val="6FA8FE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3" name="íŝļíḑê"/>
          <p:cNvCxnSpPr/>
          <p:nvPr/>
        </p:nvCxnSpPr>
        <p:spPr>
          <a:xfrm>
            <a:off x="681264" y="907002"/>
            <a:ext cx="10829473" cy="0"/>
          </a:xfrm>
          <a:prstGeom prst="line">
            <a:avLst/>
          </a:prstGeom>
          <a:ln w="9525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12"/>
          <p:cNvSpPr/>
          <p:nvPr>
            <p:custDataLst>
              <p:tags r:id="rId1"/>
            </p:custDataLst>
          </p:nvPr>
        </p:nvSpPr>
        <p:spPr>
          <a:xfrm>
            <a:off x="743585" y="904875"/>
            <a:ext cx="5073650" cy="5251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3</a:t>
            </a: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.</a:t>
            </a: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4 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遵循教育规律，依据学情差异化复习</a:t>
            </a:r>
            <a:endParaRPr>
              <a:latin typeface="+mj-lt"/>
              <a:ea typeface="+mj-lt"/>
              <a:cs typeface="+mj-lt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52912"/>
          <a:stretch>
            <a:fillRect/>
          </a:stretch>
        </p:blipFill>
        <p:spPr>
          <a:xfrm>
            <a:off x="1577340" y="1369695"/>
            <a:ext cx="9037320" cy="2134870"/>
          </a:xfrm>
          <a:prstGeom prst="rect">
            <a:avLst/>
          </a:prstGeom>
        </p:spPr>
      </p:pic>
      <p:pic>
        <p:nvPicPr>
          <p:cNvPr id="103" name="图片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8209280" y="3799205"/>
            <a:ext cx="3060700" cy="22053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图片 105"/>
          <p:cNvPicPr/>
          <p:nvPr/>
        </p:nvPicPr>
        <p:blipFill>
          <a:blip r:embed="rId5">
            <a:lum bright="12000" contrast="42000"/>
          </a:blip>
          <a:srcRect l="58191" t="8782" r="10817" b="59292"/>
          <a:stretch>
            <a:fillRect/>
          </a:stretch>
        </p:blipFill>
        <p:spPr>
          <a:xfrm rot="16200000">
            <a:off x="1037590" y="3809365"/>
            <a:ext cx="1898015" cy="216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/>
          <p:nvPr/>
        </p:nvPicPr>
        <p:blipFill>
          <a:blip r:embed="rId5">
            <a:lum bright="12000" contrast="42000"/>
          </a:blip>
          <a:srcRect l="9076" t="8782" r="41244" b="44724"/>
          <a:stretch>
            <a:fillRect/>
          </a:stretch>
        </p:blipFill>
        <p:spPr>
          <a:xfrm rot="16200000">
            <a:off x="4001135" y="3024505"/>
            <a:ext cx="2720975" cy="37928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796"/>
            </a:avLst>
          </a:prstGeom>
          <a:gradFill flip="none" rotWithShape="1">
            <a:gsLst>
              <a:gs pos="0">
                <a:srgbClr val="3A72E6"/>
              </a:gs>
              <a:gs pos="49000">
                <a:srgbClr val="6FA8FE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3" name="íŝļíḑê"/>
          <p:cNvCxnSpPr/>
          <p:nvPr/>
        </p:nvCxnSpPr>
        <p:spPr>
          <a:xfrm>
            <a:off x="681264" y="907002"/>
            <a:ext cx="10829473" cy="0"/>
          </a:xfrm>
          <a:prstGeom prst="line">
            <a:avLst/>
          </a:prstGeom>
          <a:ln w="9525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12"/>
          <p:cNvSpPr/>
          <p:nvPr>
            <p:custDataLst>
              <p:tags r:id="rId1"/>
            </p:custDataLst>
          </p:nvPr>
        </p:nvSpPr>
        <p:spPr>
          <a:xfrm>
            <a:off x="743585" y="904875"/>
            <a:ext cx="5073650" cy="5251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3</a:t>
            </a: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.</a:t>
            </a: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4 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遵循教育规律，依据学情差异化复习</a:t>
            </a:r>
            <a:endParaRPr>
              <a:latin typeface="+mj-lt"/>
              <a:ea typeface="+mj-lt"/>
              <a:cs typeface="+mj-lt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52912"/>
          <a:stretch>
            <a:fillRect/>
          </a:stretch>
        </p:blipFill>
        <p:spPr>
          <a:xfrm>
            <a:off x="1577340" y="1369695"/>
            <a:ext cx="9037320" cy="2134870"/>
          </a:xfrm>
          <a:prstGeom prst="rect">
            <a:avLst/>
          </a:prstGeom>
        </p:spPr>
      </p:pic>
      <p:pic>
        <p:nvPicPr>
          <p:cNvPr id="103" name="图片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8481060" y="3244850"/>
            <a:ext cx="3060700" cy="29889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5">
            <a:lum bright="12000" contrast="30000"/>
          </a:blip>
          <a:srcRect l="8205" t="60424" r="10086" b="7250"/>
          <a:stretch>
            <a:fillRect/>
          </a:stretch>
        </p:blipFill>
        <p:spPr>
          <a:xfrm rot="16200000">
            <a:off x="2512695" y="3785870"/>
            <a:ext cx="3027680" cy="24644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796"/>
            </a:avLst>
          </a:prstGeom>
          <a:gradFill flip="none" rotWithShape="1">
            <a:gsLst>
              <a:gs pos="0">
                <a:srgbClr val="3A72E6"/>
              </a:gs>
              <a:gs pos="49000">
                <a:srgbClr val="6FA8FE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3" name="íŝļíḑê"/>
          <p:cNvCxnSpPr/>
          <p:nvPr/>
        </p:nvCxnSpPr>
        <p:spPr>
          <a:xfrm>
            <a:off x="681264" y="907002"/>
            <a:ext cx="10829473" cy="0"/>
          </a:xfrm>
          <a:prstGeom prst="line">
            <a:avLst/>
          </a:prstGeom>
          <a:ln w="9525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12"/>
          <p:cNvSpPr/>
          <p:nvPr>
            <p:custDataLst>
              <p:tags r:id="rId1"/>
            </p:custDataLst>
          </p:nvPr>
        </p:nvSpPr>
        <p:spPr>
          <a:xfrm>
            <a:off x="743585" y="904875"/>
            <a:ext cx="5073650" cy="5251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3</a:t>
            </a: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.</a:t>
            </a: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4 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遵循教育规律，依据学情差异化复习</a:t>
            </a:r>
            <a:endParaRPr>
              <a:latin typeface="+mj-lt"/>
              <a:ea typeface="+mj-lt"/>
              <a:cs typeface="+mj-lt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52912"/>
          <a:stretch>
            <a:fillRect/>
          </a:stretch>
        </p:blipFill>
        <p:spPr>
          <a:xfrm>
            <a:off x="1577340" y="1369695"/>
            <a:ext cx="9037320" cy="2134870"/>
          </a:xfrm>
          <a:prstGeom prst="rect">
            <a:avLst/>
          </a:prstGeom>
        </p:spPr>
      </p:pic>
      <p:grpSp>
        <p:nvGrpSpPr>
          <p:cNvPr id="8" name="最美的樱花"/>
          <p:cNvGrpSpPr/>
          <p:nvPr/>
        </p:nvGrpSpPr>
        <p:grpSpPr>
          <a:xfrm>
            <a:off x="1454785" y="3745230"/>
            <a:ext cx="8660765" cy="2456815"/>
            <a:chOff x="3826" y="3466"/>
            <a:chExt cx="13639" cy="3869"/>
          </a:xfrm>
        </p:grpSpPr>
        <p:pic>
          <p:nvPicPr>
            <p:cNvPr id="9" name="图片 3" descr="资源 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26" y="3466"/>
              <a:ext cx="13639" cy="3869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7124" y="3816"/>
              <a:ext cx="10221" cy="2367"/>
            </a:xfrm>
            <a:prstGeom prst="rect">
              <a:avLst/>
            </a:prstGeom>
            <a:noFill/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rmAutofit fontScale="25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zh-CN" sz="3600" b="1" kern="100">
                  <a:solidFill>
                    <a:srgbClr val="F1BCB8"/>
                  </a:solidFill>
                  <a:latin typeface="汉仪游园体W" panose="00020600040101010101" charset="-122"/>
                  <a:ea typeface="汉仪游园体W" panose="00020600040101010101" charset="-122"/>
                  <a:cs typeface="汉仪游园体W" panose="00020600040101010101" charset="-122"/>
                  <a:sym typeface="Times New Roman" panose="02020603050405020304"/>
                </a:rPr>
                <a:t> </a:t>
              </a:r>
              <a:r>
                <a:rPr lang="en-US" altLang="zh-CN" sz="11200" b="1" kern="100">
                  <a:solidFill>
                    <a:schemeClr val="tx1"/>
                  </a:solidFill>
                  <a:latin typeface="汉仪游园体W" panose="00020600040101010101" charset="-122"/>
                  <a:ea typeface="汉仪游园体W" panose="00020600040101010101" charset="-122"/>
                  <a:cs typeface="汉仪游园体W" panose="00020600040101010101" charset="-122"/>
                  <a:sym typeface="Times New Roman" panose="02020603050405020304"/>
                </a:rPr>
                <a:t>高考是选拔性的考试，最后一问它本来就不是为大多数学生命制的，而是为了拔尖人才选拔的需要。</a:t>
              </a:r>
              <a:endParaRPr lang="en-US" altLang="zh-CN" sz="11200" b="1" kern="100">
                <a:solidFill>
                  <a:schemeClr val="tx1"/>
                </a:solidFill>
                <a:latin typeface="汉仪游园体W" panose="00020600040101010101" charset="-122"/>
                <a:ea typeface="汉仪游园体W" panose="00020600040101010101" charset="-122"/>
                <a:cs typeface="汉仪游园体W" panose="00020600040101010101" charset="-122"/>
                <a:sym typeface="Times New Roman" panose="02020603050405020304"/>
              </a:endParaRPr>
            </a:p>
            <a:p>
              <a:pPr algn="ctr">
                <a:lnSpc>
                  <a:spcPct val="150000"/>
                </a:lnSpc>
              </a:pPr>
              <a:endParaRPr lang="en-US" altLang="zh-CN" sz="11200" b="1" kern="100">
                <a:solidFill>
                  <a:schemeClr val="tx1"/>
                </a:solidFill>
                <a:latin typeface="汉仪游园体W" panose="00020600040101010101" charset="-122"/>
                <a:ea typeface="汉仪游园体W" panose="00020600040101010101" charset="-122"/>
                <a:cs typeface="汉仪游园体W" panose="00020600040101010101" charset="-122"/>
                <a:sym typeface="Times New Roman" panose="02020603050405020304"/>
              </a:endParaRPr>
            </a:p>
          </p:txBody>
        </p:sp>
      </p:grp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796"/>
            </a:avLst>
          </a:prstGeom>
          <a:gradFill flip="none" rotWithShape="1">
            <a:gsLst>
              <a:gs pos="0">
                <a:srgbClr val="3A72E6"/>
              </a:gs>
              <a:gs pos="49000">
                <a:srgbClr val="6FA8FE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3" name="íŝļíḑê"/>
          <p:cNvCxnSpPr/>
          <p:nvPr/>
        </p:nvCxnSpPr>
        <p:spPr>
          <a:xfrm>
            <a:off x="681264" y="907002"/>
            <a:ext cx="10829473" cy="0"/>
          </a:xfrm>
          <a:prstGeom prst="line">
            <a:avLst/>
          </a:prstGeom>
          <a:ln w="9525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623570" y="85598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/>
              <a:t>1.1.</a:t>
            </a:r>
            <a:r>
              <a:rPr lang="en-US" altLang="zh-CN" b="1"/>
              <a:t>2</a:t>
            </a:r>
            <a:r>
              <a:rPr lang="zh-CN" altLang="en-US" b="1"/>
              <a:t>稳定：突出主干知识</a:t>
            </a:r>
            <a:endParaRPr lang="zh-CN" altLang="en-US" b="1"/>
          </a:p>
        </p:txBody>
      </p:sp>
      <p:sp>
        <p:nvSpPr>
          <p:cNvPr id="9" name="文本框 8"/>
          <p:cNvSpPr txBox="1"/>
          <p:nvPr/>
        </p:nvSpPr>
        <p:spPr>
          <a:xfrm>
            <a:off x="972185" y="4772660"/>
            <a:ext cx="1041082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1.试题易中难比例：</a:t>
            </a:r>
            <a:r>
              <a:rPr lang="en-US" altLang="zh-CN"/>
              <a:t>52</a:t>
            </a:r>
            <a:r>
              <a:rPr lang="zh-CN" altLang="en-US"/>
              <a:t>:</a:t>
            </a:r>
            <a:r>
              <a:rPr lang="en-US" altLang="zh-CN"/>
              <a:t>76</a:t>
            </a:r>
            <a:r>
              <a:rPr lang="zh-CN" altLang="en-US"/>
              <a:t>:</a:t>
            </a:r>
            <a:r>
              <a:rPr lang="en-US" altLang="zh-CN"/>
              <a:t>22</a:t>
            </a:r>
            <a:r>
              <a:rPr lang="zh-CN" altLang="en-US"/>
              <a:t>;</a:t>
            </a:r>
            <a:endParaRPr lang="zh-CN" altLang="en-US"/>
          </a:p>
          <a:p>
            <a:r>
              <a:rPr lang="zh-CN" altLang="en-US"/>
              <a:t>2.选填题难度设置明显降低，没有难题，而且比</a:t>
            </a:r>
            <a:r>
              <a:rPr lang="en-US" altLang="zh-CN"/>
              <a:t>2023</a:t>
            </a:r>
            <a:r>
              <a:rPr lang="zh-CN" altLang="en-US"/>
              <a:t>年少了一题多选题，一道填空题，对考生相当友好，选填的答题准确率和速度，应该是202</a:t>
            </a:r>
            <a:r>
              <a:rPr lang="en-US" altLang="zh-CN"/>
              <a:t>1</a:t>
            </a:r>
            <a:r>
              <a:rPr lang="zh-CN" altLang="en-US"/>
              <a:t>年以来发挥最好的一次；</a:t>
            </a:r>
            <a:endParaRPr lang="zh-CN" altLang="en-US"/>
          </a:p>
          <a:p>
            <a:r>
              <a:rPr lang="zh-CN" altLang="en-US"/>
              <a:t>3.解答题变化较大，减少了一个答题，而且每一题的赋分也有相应的增加，大题的第二题考查导数不再是压轴题，难度降低很多；</a:t>
            </a:r>
            <a:r>
              <a:rPr lang="en-US" altLang="zh-CN"/>
              <a:t>18</a:t>
            </a:r>
            <a:r>
              <a:rPr lang="zh-CN" altLang="en-US"/>
              <a:t>题是概率加载了较大的运算，</a:t>
            </a:r>
            <a:r>
              <a:rPr lang="zh-CN" altLang="en-US">
                <a:sym typeface="+mn-ea"/>
              </a:rPr>
              <a:t>最后的</a:t>
            </a:r>
            <a:r>
              <a:rPr lang="en-US" altLang="zh-CN"/>
              <a:t>19</a:t>
            </a:r>
            <a:r>
              <a:rPr lang="zh-CN" altLang="en-US"/>
              <a:t>题是解析几何与数列共舞，</a:t>
            </a:r>
            <a:r>
              <a:rPr lang="zh-CN" altLang="en-US">
                <a:sym typeface="+mn-ea"/>
              </a:rPr>
              <a:t>综合性强</a:t>
            </a:r>
            <a:r>
              <a:rPr lang="zh-CN" altLang="en-US"/>
              <a:t>难度较大，考生</a:t>
            </a:r>
            <a:r>
              <a:rPr lang="zh-CN" altLang="en-US">
                <a:sym typeface="+mn-ea"/>
              </a:rPr>
              <a:t>考场上不易完整做出来。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9930" y="1349375"/>
            <a:ext cx="10888345" cy="329819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-12700"/>
            <a:ext cx="12192000" cy="6858000"/>
          </a:xfrm>
          <a:prstGeom prst="rect">
            <a:avLst/>
          </a:prstGeom>
        </p:spPr>
      </p:pic>
      <p:graphicFrame>
        <p:nvGraphicFramePr>
          <p:cNvPr id="118" name="table 118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945515" y="3695065"/>
          <a:ext cx="10331450" cy="682625"/>
        </p:xfrm>
        <a:graphic>
          <a:graphicData uri="http://schemas.openxmlformats.org/drawingml/2006/table">
            <a:tbl>
              <a:tblPr/>
              <a:tblGrid>
                <a:gridCol w="732790"/>
                <a:gridCol w="436245"/>
                <a:gridCol w="436245"/>
                <a:gridCol w="435610"/>
                <a:gridCol w="436245"/>
                <a:gridCol w="435610"/>
                <a:gridCol w="436245"/>
                <a:gridCol w="436245"/>
                <a:gridCol w="435610"/>
                <a:gridCol w="436245"/>
                <a:gridCol w="436245"/>
                <a:gridCol w="459740"/>
                <a:gridCol w="412115"/>
                <a:gridCol w="435610"/>
                <a:gridCol w="436245"/>
                <a:gridCol w="436245"/>
                <a:gridCol w="435610"/>
                <a:gridCol w="436245"/>
                <a:gridCol w="436245"/>
                <a:gridCol w="435610"/>
                <a:gridCol w="436245"/>
                <a:gridCol w="435610"/>
                <a:gridCol w="442595"/>
              </a:tblGrid>
              <a:tr h="370205"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题序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3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4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5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6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7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8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9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10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11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12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13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14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15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16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17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18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19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20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21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22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312420"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难度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易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易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易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易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易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难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+mn-ea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易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易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难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难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20" name="textbox 120"/>
          <p:cNvSpPr/>
          <p:nvPr/>
        </p:nvSpPr>
        <p:spPr>
          <a:xfrm>
            <a:off x="847725" y="813435"/>
            <a:ext cx="7897495" cy="659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1000"/>
              </a:lnSpc>
            </a:pPr>
            <a:endParaRPr b="1"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91000"/>
              </a:lnSpc>
            </a:pPr>
            <a:r>
              <a:rPr b="1" kern="0" spc="3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1.</a:t>
            </a:r>
            <a:r>
              <a:rPr lang="en-US" b="1" kern="0" spc="3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2</a:t>
            </a:r>
            <a:r>
              <a:rPr b="1" kern="0" spc="3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.</a:t>
            </a:r>
            <a:r>
              <a:rPr lang="en-US" b="1" kern="0" spc="3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1</a:t>
            </a:r>
            <a:r>
              <a:rPr b="1" kern="0" spc="3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变化：</a:t>
            </a:r>
            <a:r>
              <a:rPr b="1" kern="0" spc="-57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</a:t>
            </a:r>
            <a:r>
              <a:rPr b="1" kern="0" spc="3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合理控制</a:t>
            </a:r>
            <a:r>
              <a:rPr b="1" kern="0" spc="2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试题难度</a:t>
            </a:r>
            <a:r>
              <a:rPr b="1" kern="0" spc="-43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</a:t>
            </a:r>
            <a:r>
              <a:rPr b="1" kern="0" spc="2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，</a:t>
            </a:r>
            <a:r>
              <a:rPr b="1" kern="0" spc="-62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</a:t>
            </a:r>
            <a:r>
              <a:rPr b="1" kern="0" spc="2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科学引导中学教学</a:t>
            </a:r>
            <a:endParaRPr b="1">
              <a:latin typeface="+mj-lt"/>
              <a:ea typeface="+mj-lt"/>
              <a:cs typeface="+mj-lt"/>
            </a:endParaRPr>
          </a:p>
          <a:p>
            <a:pPr algn="l" rtl="0" eaLnBrk="0">
              <a:lnSpc>
                <a:spcPct val="132000"/>
              </a:lnSpc>
            </a:pPr>
            <a:endParaRPr b="1">
              <a:latin typeface="+mj-lt"/>
              <a:ea typeface="+mj-lt"/>
              <a:cs typeface="+mj-lt"/>
            </a:endParaRPr>
          </a:p>
          <a:p>
            <a:pPr algn="l" rtl="0" eaLnBrk="0">
              <a:lnSpc>
                <a:spcPct val="133000"/>
              </a:lnSpc>
            </a:pPr>
            <a:endParaRPr b="1">
              <a:latin typeface="+mj-lt"/>
              <a:ea typeface="+mj-lt"/>
              <a:cs typeface="+mj-lt"/>
            </a:endParaRPr>
          </a:p>
          <a:p>
            <a:pPr algn="l" rtl="0" eaLnBrk="0">
              <a:lnSpc>
                <a:spcPct val="115000"/>
              </a:lnSpc>
            </a:pPr>
            <a:endParaRPr b="1">
              <a:latin typeface="+mj-lt"/>
              <a:ea typeface="+mj-lt"/>
              <a:cs typeface="+mj-lt"/>
            </a:endParaRPr>
          </a:p>
          <a:p>
            <a:pPr marL="198120" algn="l" rtl="0" eaLnBrk="0">
              <a:lnSpc>
                <a:spcPct val="90000"/>
              </a:lnSpc>
              <a:spcBef>
                <a:spcPts val="5"/>
              </a:spcBef>
            </a:pPr>
            <a:r>
              <a:rPr b="1" kern="0" spc="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2022年高考试题难度示意图</a:t>
            </a:r>
            <a:endParaRPr b="1">
              <a:latin typeface="+mj-lt"/>
              <a:ea typeface="+mj-lt"/>
              <a:cs typeface="+mj-lt"/>
            </a:endParaRPr>
          </a:p>
        </p:txBody>
      </p:sp>
      <p:graphicFrame>
        <p:nvGraphicFramePr>
          <p:cNvPr id="122" name="table 122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918845" y="1960245"/>
          <a:ext cx="10341610" cy="739140"/>
        </p:xfrm>
        <a:graphic>
          <a:graphicData uri="http://schemas.openxmlformats.org/drawingml/2006/table">
            <a:tbl>
              <a:tblPr/>
              <a:tblGrid>
                <a:gridCol w="733425"/>
                <a:gridCol w="436880"/>
                <a:gridCol w="436245"/>
                <a:gridCol w="436245"/>
                <a:gridCol w="461010"/>
                <a:gridCol w="412115"/>
                <a:gridCol w="436245"/>
                <a:gridCol w="436880"/>
                <a:gridCol w="436245"/>
                <a:gridCol w="436245"/>
                <a:gridCol w="436245"/>
                <a:gridCol w="436880"/>
                <a:gridCol w="436245"/>
                <a:gridCol w="436245"/>
                <a:gridCol w="436880"/>
                <a:gridCol w="436245"/>
                <a:gridCol w="436245"/>
                <a:gridCol w="436880"/>
                <a:gridCol w="436245"/>
                <a:gridCol w="436245"/>
                <a:gridCol w="436245"/>
                <a:gridCol w="436880"/>
                <a:gridCol w="442595"/>
              </a:tblGrid>
              <a:tr h="360680"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题序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3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4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5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6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7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8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9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10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11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12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13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14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15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16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17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18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19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20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21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22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378460"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难度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易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易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中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易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易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易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中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难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难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难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易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易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难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难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难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26" name="textbox 126"/>
          <p:cNvSpPr/>
          <p:nvPr/>
        </p:nvSpPr>
        <p:spPr>
          <a:xfrm>
            <a:off x="1482725" y="2964180"/>
            <a:ext cx="3301365" cy="3397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sz="200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0000"/>
              </a:lnSpc>
            </a:pPr>
            <a:r>
              <a:rPr kern="0" spc="5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2023年高考试题难度示意图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28" name="picture 1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81266" y="902233"/>
            <a:ext cx="10829468" cy="9525"/>
          </a:xfrm>
          <a:prstGeom prst="rect">
            <a:avLst/>
          </a:prstGeom>
        </p:spPr>
      </p:pic>
      <p:graphicFrame>
        <p:nvGraphicFramePr>
          <p:cNvPr id="5" name="table 118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945515" y="5259705"/>
          <a:ext cx="9017000" cy="701040"/>
        </p:xfrm>
        <a:graphic>
          <a:graphicData uri="http://schemas.openxmlformats.org/drawingml/2006/table">
            <a:tbl>
              <a:tblPr/>
              <a:tblGrid>
                <a:gridCol w="732790"/>
                <a:gridCol w="436245"/>
                <a:gridCol w="436245"/>
                <a:gridCol w="435610"/>
                <a:gridCol w="436245"/>
                <a:gridCol w="435610"/>
                <a:gridCol w="436245"/>
                <a:gridCol w="436245"/>
                <a:gridCol w="435610"/>
                <a:gridCol w="436245"/>
                <a:gridCol w="436245"/>
                <a:gridCol w="459740"/>
                <a:gridCol w="412115"/>
                <a:gridCol w="435610"/>
                <a:gridCol w="436245"/>
                <a:gridCol w="436245"/>
                <a:gridCol w="435610"/>
                <a:gridCol w="436245"/>
                <a:gridCol w="436245"/>
                <a:gridCol w="435610"/>
              </a:tblGrid>
              <a:tr h="350520"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spcBef>
                          <a:spcPts val="5"/>
                        </a:spcBef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题序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3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4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5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6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7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8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9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10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11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12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13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14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15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16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17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18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19</a:t>
                      </a:r>
                      <a:endParaRPr sz="1800" b="1" kern="0" spc="-8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350520"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难度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易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易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易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易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易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易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易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中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中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易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难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 rtl="0" eaLnBrk="0">
                        <a:lnSpc>
                          <a:spcPct val="119000"/>
                        </a:lnSpc>
                        <a:buClrTx/>
                        <a:buSzTx/>
                        <a:buFontTx/>
                      </a:pPr>
                      <a:r>
                        <a:rPr sz="1800" b="1" kern="0" spc="-8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难</a:t>
                      </a:r>
                      <a:endParaRPr sz="1800" b="1" kern="0" spc="-8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6" name="textbox 126"/>
          <p:cNvSpPr/>
          <p:nvPr/>
        </p:nvSpPr>
        <p:spPr>
          <a:xfrm>
            <a:off x="1479677" y="4565725"/>
            <a:ext cx="3731895" cy="3397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0000"/>
              </a:lnSpc>
            </a:pPr>
            <a:r>
              <a:rPr kern="0" spc="5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</a:t>
            </a:r>
            <a:r>
              <a:rPr lang="en-US" kern="0" spc="5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kern="0" spc="5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年高考试题难度示意图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textbox 126"/>
          <p:cNvSpPr/>
          <p:nvPr>
            <p:custDataLst>
              <p:tags r:id="rId6"/>
            </p:custDataLst>
          </p:nvPr>
        </p:nvSpPr>
        <p:spPr>
          <a:xfrm>
            <a:off x="1585087" y="1235785"/>
            <a:ext cx="3731895" cy="3397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sz="200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0000"/>
              </a:lnSpc>
            </a:pPr>
            <a:r>
              <a:rPr kern="0" spc="5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</a:t>
            </a:r>
            <a:r>
              <a:rPr lang="en-US" kern="0" spc="5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kern="0" spc="5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年高考试题难度示意图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796"/>
            </a:avLst>
          </a:prstGeom>
          <a:gradFill flip="none" rotWithShape="1">
            <a:gsLst>
              <a:gs pos="0">
                <a:srgbClr val="3A72E6"/>
              </a:gs>
              <a:gs pos="49000">
                <a:srgbClr val="6FA8FE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3" name="íŝļíḑê"/>
          <p:cNvCxnSpPr/>
          <p:nvPr/>
        </p:nvCxnSpPr>
        <p:spPr>
          <a:xfrm>
            <a:off x="681264" y="907002"/>
            <a:ext cx="10829473" cy="0"/>
          </a:xfrm>
          <a:prstGeom prst="line">
            <a:avLst/>
          </a:prstGeom>
          <a:ln w="9525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2"/>
          <p:cNvSpPr/>
          <p:nvPr>
            <p:custDataLst>
              <p:tags r:id="rId1"/>
            </p:custDataLst>
          </p:nvPr>
        </p:nvSpPr>
        <p:spPr>
          <a:xfrm>
            <a:off x="643057" y="851117"/>
            <a:ext cx="4382134" cy="2946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1.2.</a:t>
            </a: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2</a:t>
            </a: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变化：</a:t>
            </a:r>
            <a:r>
              <a:rPr b="1" kern="0" spc="-48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</a:t>
            </a: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摒弃八股</a:t>
            </a:r>
            <a:r>
              <a:rPr b="1" kern="0" spc="-34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</a:t>
            </a: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，</a:t>
            </a:r>
            <a:r>
              <a:rPr b="1" kern="0" spc="-49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</a:t>
            </a:r>
            <a:r>
              <a:rPr b="1" kern="0" spc="-6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不断寻求新突破</a:t>
            </a:r>
            <a:endParaRPr>
              <a:latin typeface="+mj-lt"/>
              <a:ea typeface="+mj-lt"/>
              <a:cs typeface="+mj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525" y="1334135"/>
            <a:ext cx="3656965" cy="52527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80" y="1334135"/>
            <a:ext cx="3668395" cy="525335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796"/>
            </a:avLst>
          </a:prstGeom>
          <a:gradFill flip="none" rotWithShape="1">
            <a:gsLst>
              <a:gs pos="0">
                <a:srgbClr val="3A72E6"/>
              </a:gs>
              <a:gs pos="49000">
                <a:srgbClr val="6FA8FE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3" name="íŝļíḑê"/>
          <p:cNvCxnSpPr/>
          <p:nvPr/>
        </p:nvCxnSpPr>
        <p:spPr>
          <a:xfrm>
            <a:off x="681264" y="907002"/>
            <a:ext cx="10829473" cy="0"/>
          </a:xfrm>
          <a:prstGeom prst="line">
            <a:avLst/>
          </a:prstGeom>
          <a:ln w="9525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2"/>
          <p:cNvSpPr/>
          <p:nvPr>
            <p:custDataLst>
              <p:tags r:id="rId1"/>
            </p:custDataLst>
          </p:nvPr>
        </p:nvSpPr>
        <p:spPr>
          <a:xfrm>
            <a:off x="643057" y="851117"/>
            <a:ext cx="4382134" cy="2946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1.2.</a:t>
            </a: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2</a:t>
            </a: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变化：</a:t>
            </a:r>
            <a:r>
              <a:rPr b="1" kern="0" spc="-48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</a:t>
            </a: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摒弃八股</a:t>
            </a:r>
            <a:r>
              <a:rPr b="1" kern="0" spc="-34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</a:t>
            </a: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，</a:t>
            </a:r>
            <a:r>
              <a:rPr b="1" kern="0" spc="-49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</a:t>
            </a:r>
            <a:r>
              <a:rPr b="1" kern="0" spc="-6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不断寻求新突破</a:t>
            </a:r>
            <a:endParaRPr>
              <a:latin typeface="+mj-lt"/>
              <a:ea typeface="+mj-lt"/>
              <a:cs typeface="+mj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630" y="1362710"/>
            <a:ext cx="8804275" cy="51847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796"/>
            </a:avLst>
          </a:prstGeom>
          <a:gradFill flip="none" rotWithShape="1">
            <a:gsLst>
              <a:gs pos="0">
                <a:srgbClr val="3A72E6"/>
              </a:gs>
              <a:gs pos="49000">
                <a:srgbClr val="6FA8FE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3" name="íŝļíḑê"/>
          <p:cNvCxnSpPr/>
          <p:nvPr/>
        </p:nvCxnSpPr>
        <p:spPr>
          <a:xfrm>
            <a:off x="681264" y="907002"/>
            <a:ext cx="10829473" cy="0"/>
          </a:xfrm>
          <a:prstGeom prst="line">
            <a:avLst/>
          </a:prstGeom>
          <a:ln w="9525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2"/>
          <p:cNvSpPr/>
          <p:nvPr>
            <p:custDataLst>
              <p:tags r:id="rId1"/>
            </p:custDataLst>
          </p:nvPr>
        </p:nvSpPr>
        <p:spPr>
          <a:xfrm>
            <a:off x="643057" y="851117"/>
            <a:ext cx="4382134" cy="2946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1.2.</a:t>
            </a: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3</a:t>
            </a: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变化：</a:t>
            </a:r>
            <a:r>
              <a:rPr b="1" kern="0" spc="-48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</a:t>
            </a:r>
            <a:r>
              <a:rPr lang="zh-CN" b="1" kern="0" spc="-48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素</a:t>
            </a:r>
            <a:r>
              <a:rPr lang="en-US" altLang="zh-CN" b="1" kern="0" spc="-48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</a:t>
            </a:r>
            <a:r>
              <a:rPr lang="zh-CN" b="1" kern="0" spc="-48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养</a:t>
            </a:r>
            <a:r>
              <a:rPr lang="en-US" altLang="zh-CN" b="1" kern="0" spc="-48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</a:t>
            </a:r>
            <a:r>
              <a:rPr lang="zh-CN" b="1" kern="0" spc="-48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导</a:t>
            </a:r>
            <a:r>
              <a:rPr lang="en-US" altLang="zh-CN" b="1" kern="0" spc="-48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</a:t>
            </a:r>
            <a:r>
              <a:rPr lang="zh-CN" b="1" kern="0" spc="-48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向</a:t>
            </a:r>
            <a:r>
              <a:rPr b="1" kern="0" spc="-34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</a:t>
            </a: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，</a:t>
            </a:r>
            <a:r>
              <a:rPr b="1" kern="0" spc="-49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</a:t>
            </a:r>
            <a:r>
              <a:rPr b="1" kern="0" spc="-6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不断寻求新突破</a:t>
            </a:r>
            <a:endParaRPr>
              <a:latin typeface="+mj-lt"/>
              <a:ea typeface="+mj-lt"/>
              <a:cs typeface="+mj-lt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28395" y="1423035"/>
            <a:ext cx="10052685" cy="47193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862830" y="2096135"/>
            <a:ext cx="75565" cy="37592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796"/>
            </a:avLst>
          </a:prstGeom>
          <a:gradFill flip="none" rotWithShape="1">
            <a:gsLst>
              <a:gs pos="0">
                <a:srgbClr val="3A72E6"/>
              </a:gs>
              <a:gs pos="49000">
                <a:srgbClr val="6FA8FE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3" name="íŝļíḑê"/>
          <p:cNvCxnSpPr/>
          <p:nvPr/>
        </p:nvCxnSpPr>
        <p:spPr>
          <a:xfrm>
            <a:off x="681264" y="907002"/>
            <a:ext cx="10829473" cy="0"/>
          </a:xfrm>
          <a:prstGeom prst="line">
            <a:avLst/>
          </a:prstGeom>
          <a:ln w="9525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2"/>
          <p:cNvSpPr/>
          <p:nvPr>
            <p:custDataLst>
              <p:tags r:id="rId1"/>
            </p:custDataLst>
          </p:nvPr>
        </p:nvSpPr>
        <p:spPr>
          <a:xfrm>
            <a:off x="643057" y="851117"/>
            <a:ext cx="4382134" cy="2946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1.2.</a:t>
            </a: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3</a:t>
            </a: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变化：</a:t>
            </a:r>
            <a:r>
              <a:rPr b="1" kern="0" spc="-48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</a:t>
            </a:r>
            <a:r>
              <a:rPr lang="zh-CN" b="1" kern="0" spc="-48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选</a:t>
            </a:r>
            <a:r>
              <a:rPr lang="en-US" altLang="zh-CN" b="1" kern="0" spc="-48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</a:t>
            </a:r>
            <a:r>
              <a:rPr lang="zh-CN" b="1" kern="0" spc="-48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拔</a:t>
            </a:r>
            <a:r>
              <a:rPr lang="en-US" altLang="zh-CN" b="1" kern="0" spc="-48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</a:t>
            </a:r>
            <a:r>
              <a:rPr lang="zh-CN" b="1" kern="0" spc="-48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导</a:t>
            </a:r>
            <a:r>
              <a:rPr lang="en-US" altLang="zh-CN" b="1" kern="0" spc="-48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</a:t>
            </a:r>
            <a:r>
              <a:rPr lang="zh-CN" b="1" kern="0" spc="-48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向</a:t>
            </a:r>
            <a:r>
              <a:rPr b="1" kern="0" spc="-34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</a:t>
            </a: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，</a:t>
            </a:r>
            <a:r>
              <a:rPr b="1" kern="0" spc="-49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 </a:t>
            </a:r>
            <a:r>
              <a:rPr b="1" kern="0" spc="-6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不断寻求新突破</a:t>
            </a:r>
            <a:endParaRPr>
              <a:latin typeface="+mj-lt"/>
              <a:ea typeface="+mj-lt"/>
              <a:cs typeface="+mj-lt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33525" y="1322070"/>
            <a:ext cx="9037320" cy="517969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796"/>
            </a:avLst>
          </a:prstGeom>
          <a:gradFill flip="none" rotWithShape="1">
            <a:gsLst>
              <a:gs pos="0">
                <a:srgbClr val="3A72E6"/>
              </a:gs>
              <a:gs pos="49000">
                <a:srgbClr val="6FA8FE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3" name="íŝļíḑê"/>
          <p:cNvCxnSpPr/>
          <p:nvPr/>
        </p:nvCxnSpPr>
        <p:spPr>
          <a:xfrm>
            <a:off x="681264" y="907002"/>
            <a:ext cx="10829473" cy="0"/>
          </a:xfrm>
          <a:prstGeom prst="line">
            <a:avLst/>
          </a:prstGeom>
          <a:ln w="9525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2"/>
          <p:cNvSpPr/>
          <p:nvPr>
            <p:custDataLst>
              <p:tags r:id="rId1"/>
            </p:custDataLst>
          </p:nvPr>
        </p:nvSpPr>
        <p:spPr>
          <a:xfrm>
            <a:off x="643255" y="850900"/>
            <a:ext cx="4382135" cy="5251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2.1</a:t>
            </a:r>
            <a:r>
              <a:rPr 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.1 </a:t>
            </a:r>
            <a:r>
              <a:rPr lang="zh-CN" altLang="en-US" b="1" kern="0" spc="-50">
                <a:solidFill>
                  <a:srgbClr val="000000">
                    <a:alpha val="100000"/>
                  </a:srgbClr>
                </a:solidFill>
                <a:latin typeface="+mj-lt"/>
                <a:ea typeface="+mj-lt"/>
                <a:cs typeface="+mj-lt"/>
              </a:rPr>
              <a:t>解构经典题目，注重素养培养</a:t>
            </a:r>
            <a:endParaRPr>
              <a:latin typeface="+mj-lt"/>
              <a:ea typeface="+mj-lt"/>
              <a:cs typeface="+mj-lt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b="90339"/>
          <a:stretch>
            <a:fillRect/>
          </a:stretch>
        </p:blipFill>
        <p:spPr>
          <a:xfrm>
            <a:off x="1128395" y="1423035"/>
            <a:ext cx="10052685" cy="4559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l="-316" t="11343" r="62813" b="76117"/>
          <a:stretch>
            <a:fillRect/>
          </a:stretch>
        </p:blipFill>
        <p:spPr>
          <a:xfrm>
            <a:off x="1543685" y="1970405"/>
            <a:ext cx="3769995" cy="591820"/>
          </a:xfrm>
          <a:prstGeom prst="rect">
            <a:avLst/>
          </a:prstGeom>
        </p:spPr>
      </p:pic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TABLE_ENDDRAG_ORIGIN_RECT" val="813*47"/>
  <p:tag name="TABLE_ENDDRAG_RECT" val="74*272*813*47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TABLE_ENDDRAG_ORIGIN_RECT" val="814*47"/>
  <p:tag name="TABLE_ENDDRAG_RECT" val="73*177*814*47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TABLE_ENDDRAG_ORIGIN_RECT" val="813*84"/>
  <p:tag name="TABLE_ENDDRAG_RECT" val="74*305*813*84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YjcxNGU2MDE4YzgyZGY2YWIyNTFjYmY5Y2YwZTMxZDkifQ==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黑体"/>
        <a:ea typeface="黑体"/>
        <a:cs typeface="Arial"/>
      </a:majorFont>
      <a:minorFont>
        <a:latin typeface="黑体"/>
        <a:ea typeface="黑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rgbClr val="94BFFE"/>
            </a:gs>
            <a:gs pos="100000">
              <a:srgbClr val="3A72E6"/>
            </a:gs>
          </a:gsLst>
          <a:lin ang="10800000" scaled="1"/>
        </a:gradFill>
        <a:ln>
          <a:noFill/>
        </a:ln>
        <a:effectLst>
          <a:outerShdw blurRad="177800" dist="63500" dir="5400000" sx="99000" sy="99000" algn="t" rotWithShape="0">
            <a:srgbClr val="295991">
              <a:alpha val="42000"/>
            </a:srgbClr>
          </a:outerShdw>
        </a:effectLst>
      </a:spPr>
      <a:bodyPr rtlCol="0" anchor="ctr"/>
      <a:lstStyle>
        <a:defPPr algn="ctr">
          <a:defRPr sz="1400" dirty="0">
            <a:solidFill>
              <a:schemeClr val="bg1"/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1478</Words>
  <Application>WPS 演示</Application>
  <PresentationFormat/>
  <Paragraphs>374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8" baseType="lpstr">
      <vt:lpstr>Arial</vt:lpstr>
      <vt:lpstr>宋体</vt:lpstr>
      <vt:lpstr>Wingdings</vt:lpstr>
      <vt:lpstr>思源黑体 CN Normal</vt:lpstr>
      <vt:lpstr>黑体</vt:lpstr>
      <vt:lpstr>思源黑体 CN Bold</vt:lpstr>
      <vt:lpstr>字魂36号-正文宋楷</vt:lpstr>
      <vt:lpstr>Arial</vt:lpstr>
      <vt:lpstr>微软雅黑</vt:lpstr>
      <vt:lpstr>Arial Unicode MS</vt:lpstr>
      <vt:lpstr>Calibri</vt:lpstr>
      <vt:lpstr>汉仪晴空体简</vt:lpstr>
      <vt:lpstr>Times New Roman</vt:lpstr>
      <vt:lpstr>汉仪游园体W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葫芦</cp:lastModifiedBy>
  <cp:revision>2</cp:revision>
  <cp:lastPrinted>2024-06-18T11:17:00Z</cp:lastPrinted>
  <dcterms:created xsi:type="dcterms:W3CDTF">2024-06-18T11:17:00Z</dcterms:created>
  <dcterms:modified xsi:type="dcterms:W3CDTF">2026-05-31T06:09:08Z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KSOProductBuildVer">
    <vt:lpwstr>2052-12.1.0.26375</vt:lpwstr>
  </property>
  <property fmtid="{D5CDD505-2E9C-101B-9397-08002B2CF9AE}" pid="7" name="ICV">
    <vt:lpwstr>B0ADF7A9B9C44699865B25BD8D61BE58_13</vt:lpwstr>
  </property>
</Properties>
</file>